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comment1.xml" ContentType="application/vnd.openxmlformats-officedocument.presentationml.comment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82" r:id="rId4"/>
    <p:sldId id="292" r:id="rId5"/>
    <p:sldId id="290" r:id="rId6"/>
    <p:sldId id="264" r:id="rId7"/>
    <p:sldId id="291" r:id="rId8"/>
    <p:sldId id="266" r:id="rId9"/>
    <p:sldId id="263" r:id="rId10"/>
    <p:sldId id="268" r:id="rId11"/>
    <p:sldId id="271" r:id="rId12"/>
    <p:sldId id="281" r:id="rId13"/>
    <p:sldId id="272" r:id="rId14"/>
    <p:sldId id="273" r:id="rId15"/>
    <p:sldId id="274" r:id="rId16"/>
    <p:sldId id="275" r:id="rId17"/>
    <p:sldId id="276" r:id="rId18"/>
    <p:sldId id="279" r:id="rId19"/>
    <p:sldId id="289" r:id="rId20"/>
    <p:sldId id="286" r:id="rId21"/>
    <p:sldId id="285" r:id="rId22"/>
    <p:sldId id="270" r:id="rId23"/>
  </p:sldIdLst>
  <p:sldSz cx="12192000" cy="6858000"/>
  <p:notesSz cx="9866313" cy="6735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kkyoku-pc" initials="Y" lastIdx="2" clrIdx="0">
    <p:extLst>
      <p:ext uri="{19B8F6BF-5375-455C-9EA6-DF929625EA0E}">
        <p15:presenceInfo xmlns:p15="http://schemas.microsoft.com/office/powerpoint/2012/main" userId="S-1-5-21-1366910819-2725496060-3981125536-21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60"/>
  </p:normalViewPr>
  <p:slideViewPr>
    <p:cSldViewPr snapToGrid="0">
      <p:cViewPr varScale="1">
        <p:scale>
          <a:sx n="70" d="100"/>
          <a:sy n="70" d="100"/>
        </p:scale>
        <p:origin x="53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04-07T15:01:31.237" idx="1">
    <p:pos x="10" y="10"/>
    <p:text/>
    <p:extLst>
      <p:ext uri="{C676402C-5697-4E1C-873F-D02D1690AC5C}">
        <p15:threadingInfo xmlns:p15="http://schemas.microsoft.com/office/powerpoint/2012/main" timeZoneBias="-5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275402" cy="33795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588628" y="0"/>
            <a:ext cx="4275402" cy="337958"/>
          </a:xfrm>
          <a:prstGeom prst="rect">
            <a:avLst/>
          </a:prstGeom>
        </p:spPr>
        <p:txBody>
          <a:bodyPr vert="horz" lIns="91440" tIns="45720" rIns="91440" bIns="45720" rtlCol="0"/>
          <a:lstStyle>
            <a:lvl1pPr algn="r">
              <a:defRPr sz="1200"/>
            </a:lvl1pPr>
          </a:lstStyle>
          <a:p>
            <a:fld id="{08128FC7-1484-4AFB-AC22-DC25A44D575E}" type="datetimeFigureOut">
              <a:rPr kumimoji="1" lang="ja-JP" altLang="en-US" smtClean="0"/>
              <a:t>2024/5/22</a:t>
            </a:fld>
            <a:endParaRPr kumimoji="1" lang="ja-JP" altLang="en-US"/>
          </a:p>
        </p:txBody>
      </p:sp>
      <p:sp>
        <p:nvSpPr>
          <p:cNvPr id="4" name="スライド イメージ プレースホルダー 3"/>
          <p:cNvSpPr>
            <a:spLocks noGrp="1" noRot="1" noChangeAspect="1"/>
          </p:cNvSpPr>
          <p:nvPr>
            <p:ph type="sldImg" idx="2"/>
          </p:nvPr>
        </p:nvSpPr>
        <p:spPr>
          <a:xfrm>
            <a:off x="2913063" y="841375"/>
            <a:ext cx="4040187" cy="22733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86632" y="3241586"/>
            <a:ext cx="7893050" cy="265220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397806"/>
            <a:ext cx="4275402" cy="33795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88628" y="6397806"/>
            <a:ext cx="4275402" cy="337957"/>
          </a:xfrm>
          <a:prstGeom prst="rect">
            <a:avLst/>
          </a:prstGeom>
        </p:spPr>
        <p:txBody>
          <a:bodyPr vert="horz" lIns="91440" tIns="45720" rIns="91440" bIns="45720" rtlCol="0" anchor="b"/>
          <a:lstStyle>
            <a:lvl1pPr algn="r">
              <a:defRPr sz="1200"/>
            </a:lvl1pPr>
          </a:lstStyle>
          <a:p>
            <a:fld id="{92FAA7F2-76BC-4751-99E8-67CFA88F9E12}" type="slidenum">
              <a:rPr kumimoji="1" lang="ja-JP" altLang="en-US" smtClean="0"/>
              <a:t>‹#›</a:t>
            </a:fld>
            <a:endParaRPr kumimoji="1" lang="ja-JP" altLang="en-US"/>
          </a:p>
        </p:txBody>
      </p:sp>
    </p:spTree>
    <p:extLst>
      <p:ext uri="{BB962C8B-B14F-4D97-AF65-F5344CB8AC3E}">
        <p14:creationId xmlns:p14="http://schemas.microsoft.com/office/powerpoint/2010/main" val="38930977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2FAA7F2-76BC-4751-99E8-67CFA88F9E12}" type="slidenum">
              <a:rPr kumimoji="1" lang="ja-JP" altLang="en-US" smtClean="0"/>
              <a:t>1</a:t>
            </a:fld>
            <a:endParaRPr kumimoji="1" lang="ja-JP" altLang="en-US"/>
          </a:p>
        </p:txBody>
      </p:sp>
    </p:spTree>
    <p:extLst>
      <p:ext uri="{BB962C8B-B14F-4D97-AF65-F5344CB8AC3E}">
        <p14:creationId xmlns:p14="http://schemas.microsoft.com/office/powerpoint/2010/main" val="17332767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2FAA7F2-76BC-4751-99E8-67CFA88F9E12}" type="slidenum">
              <a:rPr kumimoji="1" lang="ja-JP" altLang="en-US" smtClean="0"/>
              <a:t>11</a:t>
            </a:fld>
            <a:endParaRPr kumimoji="1" lang="ja-JP" altLang="en-US"/>
          </a:p>
        </p:txBody>
      </p:sp>
    </p:spTree>
    <p:extLst>
      <p:ext uri="{BB962C8B-B14F-4D97-AF65-F5344CB8AC3E}">
        <p14:creationId xmlns:p14="http://schemas.microsoft.com/office/powerpoint/2010/main" val="2227805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2FAA7F2-76BC-4751-99E8-67CFA88F9E12}" type="slidenum">
              <a:rPr kumimoji="1" lang="ja-JP" altLang="en-US" smtClean="0"/>
              <a:t>12</a:t>
            </a:fld>
            <a:endParaRPr kumimoji="1" lang="ja-JP" altLang="en-US"/>
          </a:p>
        </p:txBody>
      </p:sp>
    </p:spTree>
    <p:extLst>
      <p:ext uri="{BB962C8B-B14F-4D97-AF65-F5344CB8AC3E}">
        <p14:creationId xmlns:p14="http://schemas.microsoft.com/office/powerpoint/2010/main" val="10865046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2FAA7F2-76BC-4751-99E8-67CFA88F9E12}" type="slidenum">
              <a:rPr kumimoji="1" lang="ja-JP" altLang="en-US" smtClean="0"/>
              <a:t>13</a:t>
            </a:fld>
            <a:endParaRPr kumimoji="1" lang="ja-JP" altLang="en-US"/>
          </a:p>
        </p:txBody>
      </p:sp>
    </p:spTree>
    <p:extLst>
      <p:ext uri="{BB962C8B-B14F-4D97-AF65-F5344CB8AC3E}">
        <p14:creationId xmlns:p14="http://schemas.microsoft.com/office/powerpoint/2010/main" val="37601478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2FAA7F2-76BC-4751-99E8-67CFA88F9E12}" type="slidenum">
              <a:rPr kumimoji="1" lang="ja-JP" altLang="en-US" smtClean="0"/>
              <a:t>14</a:t>
            </a:fld>
            <a:endParaRPr kumimoji="1" lang="ja-JP" altLang="en-US"/>
          </a:p>
        </p:txBody>
      </p:sp>
    </p:spTree>
    <p:extLst>
      <p:ext uri="{BB962C8B-B14F-4D97-AF65-F5344CB8AC3E}">
        <p14:creationId xmlns:p14="http://schemas.microsoft.com/office/powerpoint/2010/main" val="4247011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2FAA7F2-76BC-4751-99E8-67CFA88F9E12}" type="slidenum">
              <a:rPr kumimoji="1" lang="ja-JP" altLang="en-US" smtClean="0"/>
              <a:t>15</a:t>
            </a:fld>
            <a:endParaRPr kumimoji="1" lang="ja-JP" altLang="en-US"/>
          </a:p>
        </p:txBody>
      </p:sp>
    </p:spTree>
    <p:extLst>
      <p:ext uri="{BB962C8B-B14F-4D97-AF65-F5344CB8AC3E}">
        <p14:creationId xmlns:p14="http://schemas.microsoft.com/office/powerpoint/2010/main" val="40371598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2FAA7F2-76BC-4751-99E8-67CFA88F9E12}" type="slidenum">
              <a:rPr kumimoji="1" lang="ja-JP" altLang="en-US" smtClean="0"/>
              <a:t>16</a:t>
            </a:fld>
            <a:endParaRPr kumimoji="1" lang="ja-JP" altLang="en-US"/>
          </a:p>
        </p:txBody>
      </p:sp>
    </p:spTree>
    <p:extLst>
      <p:ext uri="{BB962C8B-B14F-4D97-AF65-F5344CB8AC3E}">
        <p14:creationId xmlns:p14="http://schemas.microsoft.com/office/powerpoint/2010/main" val="40599395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2FAA7F2-76BC-4751-99E8-67CFA88F9E12}" type="slidenum">
              <a:rPr kumimoji="1" lang="ja-JP" altLang="en-US" smtClean="0"/>
              <a:t>17</a:t>
            </a:fld>
            <a:endParaRPr kumimoji="1" lang="ja-JP" altLang="en-US"/>
          </a:p>
        </p:txBody>
      </p:sp>
    </p:spTree>
    <p:extLst>
      <p:ext uri="{BB962C8B-B14F-4D97-AF65-F5344CB8AC3E}">
        <p14:creationId xmlns:p14="http://schemas.microsoft.com/office/powerpoint/2010/main" val="18589909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2FAA7F2-76BC-4751-99E8-67CFA88F9E12}" type="slidenum">
              <a:rPr kumimoji="1" lang="ja-JP" altLang="en-US" smtClean="0"/>
              <a:t>18</a:t>
            </a:fld>
            <a:endParaRPr kumimoji="1" lang="ja-JP" altLang="en-US"/>
          </a:p>
        </p:txBody>
      </p:sp>
    </p:spTree>
    <p:extLst>
      <p:ext uri="{BB962C8B-B14F-4D97-AF65-F5344CB8AC3E}">
        <p14:creationId xmlns:p14="http://schemas.microsoft.com/office/powerpoint/2010/main" val="2781840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2FAA7F2-76BC-4751-99E8-67CFA88F9E12}" type="slidenum">
              <a:rPr kumimoji="1" lang="ja-JP" altLang="en-US" smtClean="0"/>
              <a:t>19</a:t>
            </a:fld>
            <a:endParaRPr kumimoji="1" lang="ja-JP" altLang="en-US"/>
          </a:p>
        </p:txBody>
      </p:sp>
    </p:spTree>
    <p:extLst>
      <p:ext uri="{BB962C8B-B14F-4D97-AF65-F5344CB8AC3E}">
        <p14:creationId xmlns:p14="http://schemas.microsoft.com/office/powerpoint/2010/main" val="13661092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2FAA7F2-76BC-4751-99E8-67CFA88F9E12}" type="slidenum">
              <a:rPr kumimoji="1" lang="ja-JP" altLang="en-US" smtClean="0"/>
              <a:t>20</a:t>
            </a:fld>
            <a:endParaRPr kumimoji="1" lang="ja-JP" altLang="en-US"/>
          </a:p>
        </p:txBody>
      </p:sp>
    </p:spTree>
    <p:extLst>
      <p:ext uri="{BB962C8B-B14F-4D97-AF65-F5344CB8AC3E}">
        <p14:creationId xmlns:p14="http://schemas.microsoft.com/office/powerpoint/2010/main" val="337233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2FAA7F2-76BC-4751-99E8-67CFA88F9E12}" type="slidenum">
              <a:rPr kumimoji="1" lang="ja-JP" altLang="en-US" smtClean="0"/>
              <a:t>2</a:t>
            </a:fld>
            <a:endParaRPr kumimoji="1" lang="ja-JP" altLang="en-US"/>
          </a:p>
        </p:txBody>
      </p:sp>
    </p:spTree>
    <p:extLst>
      <p:ext uri="{BB962C8B-B14F-4D97-AF65-F5344CB8AC3E}">
        <p14:creationId xmlns:p14="http://schemas.microsoft.com/office/powerpoint/2010/main" val="25405082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2FAA7F2-76BC-4751-99E8-67CFA88F9E12}" type="slidenum">
              <a:rPr kumimoji="1" lang="ja-JP" altLang="en-US" smtClean="0"/>
              <a:t>21</a:t>
            </a:fld>
            <a:endParaRPr kumimoji="1" lang="ja-JP" altLang="en-US"/>
          </a:p>
        </p:txBody>
      </p:sp>
    </p:spTree>
    <p:extLst>
      <p:ext uri="{BB962C8B-B14F-4D97-AF65-F5344CB8AC3E}">
        <p14:creationId xmlns:p14="http://schemas.microsoft.com/office/powerpoint/2010/main" val="22291234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2FAA7F2-76BC-4751-99E8-67CFA88F9E12}" type="slidenum">
              <a:rPr kumimoji="1" lang="ja-JP" altLang="en-US" smtClean="0"/>
              <a:t>22</a:t>
            </a:fld>
            <a:endParaRPr kumimoji="1" lang="ja-JP" altLang="en-US"/>
          </a:p>
        </p:txBody>
      </p:sp>
    </p:spTree>
    <p:extLst>
      <p:ext uri="{BB962C8B-B14F-4D97-AF65-F5344CB8AC3E}">
        <p14:creationId xmlns:p14="http://schemas.microsoft.com/office/powerpoint/2010/main" val="2329873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2FAA7F2-76BC-4751-99E8-67CFA88F9E12}" type="slidenum">
              <a:rPr kumimoji="1" lang="ja-JP" altLang="en-US" smtClean="0"/>
              <a:t>3</a:t>
            </a:fld>
            <a:endParaRPr kumimoji="1" lang="ja-JP" altLang="en-US"/>
          </a:p>
        </p:txBody>
      </p:sp>
    </p:spTree>
    <p:extLst>
      <p:ext uri="{BB962C8B-B14F-4D97-AF65-F5344CB8AC3E}">
        <p14:creationId xmlns:p14="http://schemas.microsoft.com/office/powerpoint/2010/main" val="1534217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2FAA7F2-76BC-4751-99E8-67CFA88F9E12}" type="slidenum">
              <a:rPr kumimoji="1" lang="ja-JP" altLang="en-US" smtClean="0"/>
              <a:t>4</a:t>
            </a:fld>
            <a:endParaRPr kumimoji="1" lang="ja-JP" altLang="en-US"/>
          </a:p>
        </p:txBody>
      </p:sp>
    </p:spTree>
    <p:extLst>
      <p:ext uri="{BB962C8B-B14F-4D97-AF65-F5344CB8AC3E}">
        <p14:creationId xmlns:p14="http://schemas.microsoft.com/office/powerpoint/2010/main" val="12230755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2FAA7F2-76BC-4751-99E8-67CFA88F9E12}" type="slidenum">
              <a:rPr kumimoji="1" lang="ja-JP" altLang="en-US" smtClean="0"/>
              <a:t>6</a:t>
            </a:fld>
            <a:endParaRPr kumimoji="1" lang="ja-JP" altLang="en-US"/>
          </a:p>
        </p:txBody>
      </p:sp>
    </p:spTree>
    <p:extLst>
      <p:ext uri="{BB962C8B-B14F-4D97-AF65-F5344CB8AC3E}">
        <p14:creationId xmlns:p14="http://schemas.microsoft.com/office/powerpoint/2010/main" val="21236426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FAA7F2-76BC-4751-99E8-67CFA88F9E1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881618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2FAA7F2-76BC-4751-99E8-67CFA88F9E12}" type="slidenum">
              <a:rPr kumimoji="1" lang="ja-JP" altLang="en-US" smtClean="0"/>
              <a:t>8</a:t>
            </a:fld>
            <a:endParaRPr kumimoji="1" lang="ja-JP" altLang="en-US"/>
          </a:p>
        </p:txBody>
      </p:sp>
    </p:spTree>
    <p:extLst>
      <p:ext uri="{BB962C8B-B14F-4D97-AF65-F5344CB8AC3E}">
        <p14:creationId xmlns:p14="http://schemas.microsoft.com/office/powerpoint/2010/main" val="12837185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2FAA7F2-76BC-4751-99E8-67CFA88F9E12}" type="slidenum">
              <a:rPr kumimoji="1" lang="ja-JP" altLang="en-US" smtClean="0"/>
              <a:t>9</a:t>
            </a:fld>
            <a:endParaRPr kumimoji="1" lang="ja-JP" altLang="en-US"/>
          </a:p>
        </p:txBody>
      </p:sp>
    </p:spTree>
    <p:extLst>
      <p:ext uri="{BB962C8B-B14F-4D97-AF65-F5344CB8AC3E}">
        <p14:creationId xmlns:p14="http://schemas.microsoft.com/office/powerpoint/2010/main" val="7512608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2FAA7F2-76BC-4751-99E8-67CFA88F9E12}" type="slidenum">
              <a:rPr kumimoji="1" lang="ja-JP" altLang="en-US" smtClean="0"/>
              <a:t>10</a:t>
            </a:fld>
            <a:endParaRPr kumimoji="1" lang="ja-JP" altLang="en-US"/>
          </a:p>
        </p:txBody>
      </p:sp>
    </p:spTree>
    <p:extLst>
      <p:ext uri="{BB962C8B-B14F-4D97-AF65-F5344CB8AC3E}">
        <p14:creationId xmlns:p14="http://schemas.microsoft.com/office/powerpoint/2010/main" val="2984883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D35D4B-3687-F10E-9EDF-85F0DB87C275}"/>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4EA79A4-1014-5DF3-B4F6-E1C2BF048F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D71B5C6-9EC3-AA45-C537-F1B50655EFD9}"/>
              </a:ext>
            </a:extLst>
          </p:cNvPr>
          <p:cNvSpPr>
            <a:spLocks noGrp="1"/>
          </p:cNvSpPr>
          <p:nvPr>
            <p:ph type="dt" sz="half" idx="10"/>
          </p:nvPr>
        </p:nvSpPr>
        <p:spPr/>
        <p:txBody>
          <a:bodyPr/>
          <a:lstStyle/>
          <a:p>
            <a:fld id="{20E0C60F-E451-42AF-B0CD-6E5FB3A4EFBB}" type="datetimeFigureOut">
              <a:rPr kumimoji="1" lang="ja-JP" altLang="en-US" smtClean="0"/>
              <a:t>2024/5/22</a:t>
            </a:fld>
            <a:endParaRPr kumimoji="1" lang="ja-JP" altLang="en-US"/>
          </a:p>
        </p:txBody>
      </p:sp>
      <p:sp>
        <p:nvSpPr>
          <p:cNvPr id="5" name="フッター プレースホルダー 4">
            <a:extLst>
              <a:ext uri="{FF2B5EF4-FFF2-40B4-BE49-F238E27FC236}">
                <a16:creationId xmlns:a16="http://schemas.microsoft.com/office/drawing/2014/main" id="{74B5BB2A-4AC5-DFE0-CA94-8E7E043EDFF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4B64E64-1A40-6317-D035-6163A273ADA8}"/>
              </a:ext>
            </a:extLst>
          </p:cNvPr>
          <p:cNvSpPr>
            <a:spLocks noGrp="1"/>
          </p:cNvSpPr>
          <p:nvPr>
            <p:ph type="sldNum" sz="quarter" idx="12"/>
          </p:nvPr>
        </p:nvSpPr>
        <p:spPr/>
        <p:txBody>
          <a:bodyPr/>
          <a:lstStyle/>
          <a:p>
            <a:fld id="{EA6A1CF4-55CD-4C74-8C0C-D84C4D479E82}" type="slidenum">
              <a:rPr kumimoji="1" lang="ja-JP" altLang="en-US" smtClean="0"/>
              <a:t>‹#›</a:t>
            </a:fld>
            <a:endParaRPr kumimoji="1" lang="ja-JP" altLang="en-US"/>
          </a:p>
        </p:txBody>
      </p:sp>
    </p:spTree>
    <p:extLst>
      <p:ext uri="{BB962C8B-B14F-4D97-AF65-F5344CB8AC3E}">
        <p14:creationId xmlns:p14="http://schemas.microsoft.com/office/powerpoint/2010/main" val="1990928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ECB181-8EAB-2576-521D-968E40B25DC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DE60501-9478-1E67-B5BD-950A8F54B00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A9FAF92-F408-757B-30D9-CB4E7212D953}"/>
              </a:ext>
            </a:extLst>
          </p:cNvPr>
          <p:cNvSpPr>
            <a:spLocks noGrp="1"/>
          </p:cNvSpPr>
          <p:nvPr>
            <p:ph type="dt" sz="half" idx="10"/>
          </p:nvPr>
        </p:nvSpPr>
        <p:spPr/>
        <p:txBody>
          <a:bodyPr/>
          <a:lstStyle/>
          <a:p>
            <a:fld id="{20E0C60F-E451-42AF-B0CD-6E5FB3A4EFBB}" type="datetimeFigureOut">
              <a:rPr kumimoji="1" lang="ja-JP" altLang="en-US" smtClean="0"/>
              <a:t>2024/5/22</a:t>
            </a:fld>
            <a:endParaRPr kumimoji="1" lang="ja-JP" altLang="en-US"/>
          </a:p>
        </p:txBody>
      </p:sp>
      <p:sp>
        <p:nvSpPr>
          <p:cNvPr id="5" name="フッター プレースホルダー 4">
            <a:extLst>
              <a:ext uri="{FF2B5EF4-FFF2-40B4-BE49-F238E27FC236}">
                <a16:creationId xmlns:a16="http://schemas.microsoft.com/office/drawing/2014/main" id="{1C891705-2C12-D8D4-0E34-B7A4FAF6669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F7B78A1-E84E-350F-981C-8990347C970B}"/>
              </a:ext>
            </a:extLst>
          </p:cNvPr>
          <p:cNvSpPr>
            <a:spLocks noGrp="1"/>
          </p:cNvSpPr>
          <p:nvPr>
            <p:ph type="sldNum" sz="quarter" idx="12"/>
          </p:nvPr>
        </p:nvSpPr>
        <p:spPr/>
        <p:txBody>
          <a:bodyPr/>
          <a:lstStyle/>
          <a:p>
            <a:fld id="{EA6A1CF4-55CD-4C74-8C0C-D84C4D479E82}" type="slidenum">
              <a:rPr kumimoji="1" lang="ja-JP" altLang="en-US" smtClean="0"/>
              <a:t>‹#›</a:t>
            </a:fld>
            <a:endParaRPr kumimoji="1" lang="ja-JP" altLang="en-US"/>
          </a:p>
        </p:txBody>
      </p:sp>
    </p:spTree>
    <p:extLst>
      <p:ext uri="{BB962C8B-B14F-4D97-AF65-F5344CB8AC3E}">
        <p14:creationId xmlns:p14="http://schemas.microsoft.com/office/powerpoint/2010/main" val="3853171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BC66AD6-C6C2-2250-ADF7-04FDE7CC0F1E}"/>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B957BFB-254D-4EF5-399B-67B217AAE51C}"/>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CEC1C07-DAE7-EA9D-FA4C-765B84230922}"/>
              </a:ext>
            </a:extLst>
          </p:cNvPr>
          <p:cNvSpPr>
            <a:spLocks noGrp="1"/>
          </p:cNvSpPr>
          <p:nvPr>
            <p:ph type="dt" sz="half" idx="10"/>
          </p:nvPr>
        </p:nvSpPr>
        <p:spPr/>
        <p:txBody>
          <a:bodyPr/>
          <a:lstStyle/>
          <a:p>
            <a:fld id="{20E0C60F-E451-42AF-B0CD-6E5FB3A4EFBB}" type="datetimeFigureOut">
              <a:rPr kumimoji="1" lang="ja-JP" altLang="en-US" smtClean="0"/>
              <a:t>2024/5/22</a:t>
            </a:fld>
            <a:endParaRPr kumimoji="1" lang="ja-JP" altLang="en-US"/>
          </a:p>
        </p:txBody>
      </p:sp>
      <p:sp>
        <p:nvSpPr>
          <p:cNvPr id="5" name="フッター プレースホルダー 4">
            <a:extLst>
              <a:ext uri="{FF2B5EF4-FFF2-40B4-BE49-F238E27FC236}">
                <a16:creationId xmlns:a16="http://schemas.microsoft.com/office/drawing/2014/main" id="{4726FE12-098F-6804-C92F-248C999E375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473173F-5756-F15F-F7FE-F14BC8774EF4}"/>
              </a:ext>
            </a:extLst>
          </p:cNvPr>
          <p:cNvSpPr>
            <a:spLocks noGrp="1"/>
          </p:cNvSpPr>
          <p:nvPr>
            <p:ph type="sldNum" sz="quarter" idx="12"/>
          </p:nvPr>
        </p:nvSpPr>
        <p:spPr/>
        <p:txBody>
          <a:bodyPr/>
          <a:lstStyle/>
          <a:p>
            <a:fld id="{EA6A1CF4-55CD-4C74-8C0C-D84C4D479E82}" type="slidenum">
              <a:rPr kumimoji="1" lang="ja-JP" altLang="en-US" smtClean="0"/>
              <a:t>‹#›</a:t>
            </a:fld>
            <a:endParaRPr kumimoji="1" lang="ja-JP" altLang="en-US"/>
          </a:p>
        </p:txBody>
      </p:sp>
    </p:spTree>
    <p:extLst>
      <p:ext uri="{BB962C8B-B14F-4D97-AF65-F5344CB8AC3E}">
        <p14:creationId xmlns:p14="http://schemas.microsoft.com/office/powerpoint/2010/main" val="3207157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セクション">
    <p:spTree>
      <p:nvGrpSpPr>
        <p:cNvPr id="1" name=""/>
        <p:cNvGrpSpPr/>
        <p:nvPr/>
      </p:nvGrpSpPr>
      <p:grpSpPr>
        <a:xfrm>
          <a:off x="0" y="0"/>
          <a:ext cx="0" cy="0"/>
          <a:chOff x="0" y="0"/>
          <a:chExt cx="0" cy="0"/>
        </a:xfrm>
      </p:grpSpPr>
      <p:sp>
        <p:nvSpPr>
          <p:cNvPr id="71" name="セクションタイトル"/>
          <p:cNvSpPr txBox="1">
            <a:spLocks noGrp="1"/>
          </p:cNvSpPr>
          <p:nvPr>
            <p:ph type="title" hasCustomPrompt="1"/>
          </p:nvPr>
        </p:nvSpPr>
        <p:spPr>
          <a:xfrm>
            <a:off x="603248" y="2266950"/>
            <a:ext cx="10985502" cy="2324100"/>
          </a:xfrm>
          <a:prstGeom prst="rect">
            <a:avLst/>
          </a:prstGeom>
        </p:spPr>
        <p:txBody>
          <a:bodyPr anchor="ctr"/>
          <a:lstStyle>
            <a:lvl1pPr>
              <a:defRPr sz="5800" spc="-116">
                <a:latin typeface="ヒラギノ角ゴ ProN W3"/>
                <a:ea typeface="ヒラギノ角ゴ ProN W3"/>
                <a:cs typeface="ヒラギノ角ゴ ProN W3"/>
                <a:sym typeface="ヒラギノ角ゴ ProN W3"/>
              </a:defRPr>
            </a:lvl1pPr>
          </a:lstStyle>
          <a:p>
            <a:r>
              <a:t>セクションタイトル</a:t>
            </a:r>
          </a:p>
        </p:txBody>
      </p:sp>
      <p:sp>
        <p:nvSpPr>
          <p:cNvPr id="72" name="スライド番号"/>
          <p:cNvSpPr txBox="1">
            <a:spLocks noGrp="1"/>
          </p:cNvSpPr>
          <p:nvPr>
            <p:ph type="sldNum" sz="quarter" idx="2"/>
          </p:nvPr>
        </p:nvSpPr>
        <p:spPr>
          <a:xfrm>
            <a:off x="5989206" y="6564816"/>
            <a:ext cx="207341" cy="165101"/>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718884988"/>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444030-DD7F-B326-4C46-E4CB77F32FE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392C7AA-C8FD-71D6-0047-D5D1FAA0210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0F500EA-F6A9-3DEA-5BCB-6C5C94700A89}"/>
              </a:ext>
            </a:extLst>
          </p:cNvPr>
          <p:cNvSpPr>
            <a:spLocks noGrp="1"/>
          </p:cNvSpPr>
          <p:nvPr>
            <p:ph type="dt" sz="half" idx="10"/>
          </p:nvPr>
        </p:nvSpPr>
        <p:spPr/>
        <p:txBody>
          <a:bodyPr/>
          <a:lstStyle/>
          <a:p>
            <a:fld id="{20E0C60F-E451-42AF-B0CD-6E5FB3A4EFBB}" type="datetimeFigureOut">
              <a:rPr kumimoji="1" lang="ja-JP" altLang="en-US" smtClean="0"/>
              <a:t>2024/5/22</a:t>
            </a:fld>
            <a:endParaRPr kumimoji="1" lang="ja-JP" altLang="en-US"/>
          </a:p>
        </p:txBody>
      </p:sp>
      <p:sp>
        <p:nvSpPr>
          <p:cNvPr id="5" name="フッター プレースホルダー 4">
            <a:extLst>
              <a:ext uri="{FF2B5EF4-FFF2-40B4-BE49-F238E27FC236}">
                <a16:creationId xmlns:a16="http://schemas.microsoft.com/office/drawing/2014/main" id="{8A22CCA6-AEEB-DED9-DFA1-48F9D66C2BB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28E3F0C-D2C4-71BC-7D19-1FA62B7AE326}"/>
              </a:ext>
            </a:extLst>
          </p:cNvPr>
          <p:cNvSpPr>
            <a:spLocks noGrp="1"/>
          </p:cNvSpPr>
          <p:nvPr>
            <p:ph type="sldNum" sz="quarter" idx="12"/>
          </p:nvPr>
        </p:nvSpPr>
        <p:spPr/>
        <p:txBody>
          <a:bodyPr/>
          <a:lstStyle/>
          <a:p>
            <a:fld id="{EA6A1CF4-55CD-4C74-8C0C-D84C4D479E82}" type="slidenum">
              <a:rPr kumimoji="1" lang="ja-JP" altLang="en-US" smtClean="0"/>
              <a:t>‹#›</a:t>
            </a:fld>
            <a:endParaRPr kumimoji="1" lang="ja-JP" altLang="en-US"/>
          </a:p>
        </p:txBody>
      </p:sp>
    </p:spTree>
    <p:extLst>
      <p:ext uri="{BB962C8B-B14F-4D97-AF65-F5344CB8AC3E}">
        <p14:creationId xmlns:p14="http://schemas.microsoft.com/office/powerpoint/2010/main" val="1041856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8A7905-4BA9-B206-0C90-D275AEC85F5A}"/>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60A3B22-5632-272A-1794-26CFA26275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7AE7A33-FA69-F90B-01EA-075792C1531A}"/>
              </a:ext>
            </a:extLst>
          </p:cNvPr>
          <p:cNvSpPr>
            <a:spLocks noGrp="1"/>
          </p:cNvSpPr>
          <p:nvPr>
            <p:ph type="dt" sz="half" idx="10"/>
          </p:nvPr>
        </p:nvSpPr>
        <p:spPr/>
        <p:txBody>
          <a:bodyPr/>
          <a:lstStyle/>
          <a:p>
            <a:fld id="{20E0C60F-E451-42AF-B0CD-6E5FB3A4EFBB}" type="datetimeFigureOut">
              <a:rPr kumimoji="1" lang="ja-JP" altLang="en-US" smtClean="0"/>
              <a:t>2024/5/22</a:t>
            </a:fld>
            <a:endParaRPr kumimoji="1" lang="ja-JP" altLang="en-US"/>
          </a:p>
        </p:txBody>
      </p:sp>
      <p:sp>
        <p:nvSpPr>
          <p:cNvPr id="5" name="フッター プレースホルダー 4">
            <a:extLst>
              <a:ext uri="{FF2B5EF4-FFF2-40B4-BE49-F238E27FC236}">
                <a16:creationId xmlns:a16="http://schemas.microsoft.com/office/drawing/2014/main" id="{89D2BC6F-791F-5A2D-D4BA-7CC040A3344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9929782-32CB-4108-459A-82B9159B7B6E}"/>
              </a:ext>
            </a:extLst>
          </p:cNvPr>
          <p:cNvSpPr>
            <a:spLocks noGrp="1"/>
          </p:cNvSpPr>
          <p:nvPr>
            <p:ph type="sldNum" sz="quarter" idx="12"/>
          </p:nvPr>
        </p:nvSpPr>
        <p:spPr/>
        <p:txBody>
          <a:bodyPr/>
          <a:lstStyle/>
          <a:p>
            <a:fld id="{EA6A1CF4-55CD-4C74-8C0C-D84C4D479E82}" type="slidenum">
              <a:rPr kumimoji="1" lang="ja-JP" altLang="en-US" smtClean="0"/>
              <a:t>‹#›</a:t>
            </a:fld>
            <a:endParaRPr kumimoji="1" lang="ja-JP" altLang="en-US"/>
          </a:p>
        </p:txBody>
      </p:sp>
    </p:spTree>
    <p:extLst>
      <p:ext uri="{BB962C8B-B14F-4D97-AF65-F5344CB8AC3E}">
        <p14:creationId xmlns:p14="http://schemas.microsoft.com/office/powerpoint/2010/main" val="3069317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2CF92B-3537-F9A2-3BAC-F05B20F6634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7C839FE-82A3-AAC7-D768-CE6507CDF9E2}"/>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4C583F2-2170-2E65-43A7-ABAF454F98B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6BD9057-292C-C04F-EFE0-FA6A78662960}"/>
              </a:ext>
            </a:extLst>
          </p:cNvPr>
          <p:cNvSpPr>
            <a:spLocks noGrp="1"/>
          </p:cNvSpPr>
          <p:nvPr>
            <p:ph type="dt" sz="half" idx="10"/>
          </p:nvPr>
        </p:nvSpPr>
        <p:spPr/>
        <p:txBody>
          <a:bodyPr/>
          <a:lstStyle/>
          <a:p>
            <a:fld id="{20E0C60F-E451-42AF-B0CD-6E5FB3A4EFBB}" type="datetimeFigureOut">
              <a:rPr kumimoji="1" lang="ja-JP" altLang="en-US" smtClean="0"/>
              <a:t>2024/5/22</a:t>
            </a:fld>
            <a:endParaRPr kumimoji="1" lang="ja-JP" altLang="en-US"/>
          </a:p>
        </p:txBody>
      </p:sp>
      <p:sp>
        <p:nvSpPr>
          <p:cNvPr id="6" name="フッター プレースホルダー 5">
            <a:extLst>
              <a:ext uri="{FF2B5EF4-FFF2-40B4-BE49-F238E27FC236}">
                <a16:creationId xmlns:a16="http://schemas.microsoft.com/office/drawing/2014/main" id="{58FC6EE8-DBB4-4FDC-2FC6-6BF7BE58532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9676076-5A94-F430-D6D6-9E7B9FEE2E69}"/>
              </a:ext>
            </a:extLst>
          </p:cNvPr>
          <p:cNvSpPr>
            <a:spLocks noGrp="1"/>
          </p:cNvSpPr>
          <p:nvPr>
            <p:ph type="sldNum" sz="quarter" idx="12"/>
          </p:nvPr>
        </p:nvSpPr>
        <p:spPr/>
        <p:txBody>
          <a:bodyPr/>
          <a:lstStyle/>
          <a:p>
            <a:fld id="{EA6A1CF4-55CD-4C74-8C0C-D84C4D479E82}" type="slidenum">
              <a:rPr kumimoji="1" lang="ja-JP" altLang="en-US" smtClean="0"/>
              <a:t>‹#›</a:t>
            </a:fld>
            <a:endParaRPr kumimoji="1" lang="ja-JP" altLang="en-US"/>
          </a:p>
        </p:txBody>
      </p:sp>
    </p:spTree>
    <p:extLst>
      <p:ext uri="{BB962C8B-B14F-4D97-AF65-F5344CB8AC3E}">
        <p14:creationId xmlns:p14="http://schemas.microsoft.com/office/powerpoint/2010/main" val="338502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56D6CB-F184-07EC-FF61-80ABC033B692}"/>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03749FE-E8C5-8518-D949-26A455277C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DD968A7-8E0F-00C3-4826-41146AD73C80}"/>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457634C-7300-4FF8-8A9B-43C445F02A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89D63D7-77C6-11E8-CA08-7EC2673E9EA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0AD8224-90C0-C9B1-4FFF-077CA928EC93}"/>
              </a:ext>
            </a:extLst>
          </p:cNvPr>
          <p:cNvSpPr>
            <a:spLocks noGrp="1"/>
          </p:cNvSpPr>
          <p:nvPr>
            <p:ph type="dt" sz="half" idx="10"/>
          </p:nvPr>
        </p:nvSpPr>
        <p:spPr/>
        <p:txBody>
          <a:bodyPr/>
          <a:lstStyle/>
          <a:p>
            <a:fld id="{20E0C60F-E451-42AF-B0CD-6E5FB3A4EFBB}" type="datetimeFigureOut">
              <a:rPr kumimoji="1" lang="ja-JP" altLang="en-US" smtClean="0"/>
              <a:t>2024/5/22</a:t>
            </a:fld>
            <a:endParaRPr kumimoji="1" lang="ja-JP" altLang="en-US"/>
          </a:p>
        </p:txBody>
      </p:sp>
      <p:sp>
        <p:nvSpPr>
          <p:cNvPr id="8" name="フッター プレースホルダー 7">
            <a:extLst>
              <a:ext uri="{FF2B5EF4-FFF2-40B4-BE49-F238E27FC236}">
                <a16:creationId xmlns:a16="http://schemas.microsoft.com/office/drawing/2014/main" id="{6EA00011-2462-714C-9750-62CAD2E23FBF}"/>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9609A3DE-7FAB-29AF-06D7-ABEEF0E64480}"/>
              </a:ext>
            </a:extLst>
          </p:cNvPr>
          <p:cNvSpPr>
            <a:spLocks noGrp="1"/>
          </p:cNvSpPr>
          <p:nvPr>
            <p:ph type="sldNum" sz="quarter" idx="12"/>
          </p:nvPr>
        </p:nvSpPr>
        <p:spPr/>
        <p:txBody>
          <a:bodyPr/>
          <a:lstStyle/>
          <a:p>
            <a:fld id="{EA6A1CF4-55CD-4C74-8C0C-D84C4D479E82}" type="slidenum">
              <a:rPr kumimoji="1" lang="ja-JP" altLang="en-US" smtClean="0"/>
              <a:t>‹#›</a:t>
            </a:fld>
            <a:endParaRPr kumimoji="1" lang="ja-JP" altLang="en-US"/>
          </a:p>
        </p:txBody>
      </p:sp>
    </p:spTree>
    <p:extLst>
      <p:ext uri="{BB962C8B-B14F-4D97-AF65-F5344CB8AC3E}">
        <p14:creationId xmlns:p14="http://schemas.microsoft.com/office/powerpoint/2010/main" val="1114066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044A58-6735-D984-E535-B8513D83B03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B279C20-173C-58D3-36F5-487E3A1A8EDD}"/>
              </a:ext>
            </a:extLst>
          </p:cNvPr>
          <p:cNvSpPr>
            <a:spLocks noGrp="1"/>
          </p:cNvSpPr>
          <p:nvPr>
            <p:ph type="dt" sz="half" idx="10"/>
          </p:nvPr>
        </p:nvSpPr>
        <p:spPr/>
        <p:txBody>
          <a:bodyPr/>
          <a:lstStyle/>
          <a:p>
            <a:fld id="{20E0C60F-E451-42AF-B0CD-6E5FB3A4EFBB}" type="datetimeFigureOut">
              <a:rPr kumimoji="1" lang="ja-JP" altLang="en-US" smtClean="0"/>
              <a:t>2024/5/22</a:t>
            </a:fld>
            <a:endParaRPr kumimoji="1" lang="ja-JP" altLang="en-US"/>
          </a:p>
        </p:txBody>
      </p:sp>
      <p:sp>
        <p:nvSpPr>
          <p:cNvPr id="4" name="フッター プレースホルダー 3">
            <a:extLst>
              <a:ext uri="{FF2B5EF4-FFF2-40B4-BE49-F238E27FC236}">
                <a16:creationId xmlns:a16="http://schemas.microsoft.com/office/drawing/2014/main" id="{661A4EDC-DE5C-1C29-D0A8-03AE7D7A348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9461859-7DDD-924F-CD01-8BFDA2079734}"/>
              </a:ext>
            </a:extLst>
          </p:cNvPr>
          <p:cNvSpPr>
            <a:spLocks noGrp="1"/>
          </p:cNvSpPr>
          <p:nvPr>
            <p:ph type="sldNum" sz="quarter" idx="12"/>
          </p:nvPr>
        </p:nvSpPr>
        <p:spPr/>
        <p:txBody>
          <a:bodyPr/>
          <a:lstStyle/>
          <a:p>
            <a:fld id="{EA6A1CF4-55CD-4C74-8C0C-D84C4D479E82}" type="slidenum">
              <a:rPr kumimoji="1" lang="ja-JP" altLang="en-US" smtClean="0"/>
              <a:t>‹#›</a:t>
            </a:fld>
            <a:endParaRPr kumimoji="1" lang="ja-JP" altLang="en-US"/>
          </a:p>
        </p:txBody>
      </p:sp>
    </p:spTree>
    <p:extLst>
      <p:ext uri="{BB962C8B-B14F-4D97-AF65-F5344CB8AC3E}">
        <p14:creationId xmlns:p14="http://schemas.microsoft.com/office/powerpoint/2010/main" val="2687949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BE5CA3B-A8E6-6E29-E0BA-CC387BCF03BF}"/>
              </a:ext>
            </a:extLst>
          </p:cNvPr>
          <p:cNvSpPr>
            <a:spLocks noGrp="1"/>
          </p:cNvSpPr>
          <p:nvPr>
            <p:ph type="dt" sz="half" idx="10"/>
          </p:nvPr>
        </p:nvSpPr>
        <p:spPr/>
        <p:txBody>
          <a:bodyPr/>
          <a:lstStyle/>
          <a:p>
            <a:fld id="{20E0C60F-E451-42AF-B0CD-6E5FB3A4EFBB}" type="datetimeFigureOut">
              <a:rPr kumimoji="1" lang="ja-JP" altLang="en-US" smtClean="0"/>
              <a:t>2024/5/22</a:t>
            </a:fld>
            <a:endParaRPr kumimoji="1" lang="ja-JP" altLang="en-US"/>
          </a:p>
        </p:txBody>
      </p:sp>
      <p:sp>
        <p:nvSpPr>
          <p:cNvPr id="3" name="フッター プレースホルダー 2">
            <a:extLst>
              <a:ext uri="{FF2B5EF4-FFF2-40B4-BE49-F238E27FC236}">
                <a16:creationId xmlns:a16="http://schemas.microsoft.com/office/drawing/2014/main" id="{0CA6B8E6-7D1A-4BC9-4B90-6AFAD6AADB80}"/>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D6B6E07-C69B-6274-165D-4C28BE1F98C3}"/>
              </a:ext>
            </a:extLst>
          </p:cNvPr>
          <p:cNvSpPr>
            <a:spLocks noGrp="1"/>
          </p:cNvSpPr>
          <p:nvPr>
            <p:ph type="sldNum" sz="quarter" idx="12"/>
          </p:nvPr>
        </p:nvSpPr>
        <p:spPr/>
        <p:txBody>
          <a:bodyPr/>
          <a:lstStyle/>
          <a:p>
            <a:fld id="{EA6A1CF4-55CD-4C74-8C0C-D84C4D479E82}" type="slidenum">
              <a:rPr kumimoji="1" lang="ja-JP" altLang="en-US" smtClean="0"/>
              <a:t>‹#›</a:t>
            </a:fld>
            <a:endParaRPr kumimoji="1" lang="ja-JP" altLang="en-US"/>
          </a:p>
        </p:txBody>
      </p:sp>
    </p:spTree>
    <p:extLst>
      <p:ext uri="{BB962C8B-B14F-4D97-AF65-F5344CB8AC3E}">
        <p14:creationId xmlns:p14="http://schemas.microsoft.com/office/powerpoint/2010/main" val="3786995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250117-ABBD-96F9-D0A8-364318FD1CC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E1A5C35-CCA0-6520-5D24-6B65B3A219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E21BC2C2-0CED-55F9-D326-9DA85C5B04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F8A2E7C-D4D2-4F10-45C9-1FC356082B26}"/>
              </a:ext>
            </a:extLst>
          </p:cNvPr>
          <p:cNvSpPr>
            <a:spLocks noGrp="1"/>
          </p:cNvSpPr>
          <p:nvPr>
            <p:ph type="dt" sz="half" idx="10"/>
          </p:nvPr>
        </p:nvSpPr>
        <p:spPr/>
        <p:txBody>
          <a:bodyPr/>
          <a:lstStyle/>
          <a:p>
            <a:fld id="{20E0C60F-E451-42AF-B0CD-6E5FB3A4EFBB}" type="datetimeFigureOut">
              <a:rPr kumimoji="1" lang="ja-JP" altLang="en-US" smtClean="0"/>
              <a:t>2024/5/22</a:t>
            </a:fld>
            <a:endParaRPr kumimoji="1" lang="ja-JP" altLang="en-US"/>
          </a:p>
        </p:txBody>
      </p:sp>
      <p:sp>
        <p:nvSpPr>
          <p:cNvPr id="6" name="フッター プレースホルダー 5">
            <a:extLst>
              <a:ext uri="{FF2B5EF4-FFF2-40B4-BE49-F238E27FC236}">
                <a16:creationId xmlns:a16="http://schemas.microsoft.com/office/drawing/2014/main" id="{DF5DF66E-015A-56AB-03C5-94DE7D6988A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3BAB131-1B0C-B14C-6034-C32CE7969D3A}"/>
              </a:ext>
            </a:extLst>
          </p:cNvPr>
          <p:cNvSpPr>
            <a:spLocks noGrp="1"/>
          </p:cNvSpPr>
          <p:nvPr>
            <p:ph type="sldNum" sz="quarter" idx="12"/>
          </p:nvPr>
        </p:nvSpPr>
        <p:spPr/>
        <p:txBody>
          <a:bodyPr/>
          <a:lstStyle/>
          <a:p>
            <a:fld id="{EA6A1CF4-55CD-4C74-8C0C-D84C4D479E82}" type="slidenum">
              <a:rPr kumimoji="1" lang="ja-JP" altLang="en-US" smtClean="0"/>
              <a:t>‹#›</a:t>
            </a:fld>
            <a:endParaRPr kumimoji="1" lang="ja-JP" altLang="en-US"/>
          </a:p>
        </p:txBody>
      </p:sp>
    </p:spTree>
    <p:extLst>
      <p:ext uri="{BB962C8B-B14F-4D97-AF65-F5344CB8AC3E}">
        <p14:creationId xmlns:p14="http://schemas.microsoft.com/office/powerpoint/2010/main" val="488834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52A93E6-A0A3-FB6B-358B-63AA4D9FD24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77ED19E-851E-A509-F1B3-5D86F07B63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12639829-2F67-563D-4D36-387B1FEE96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951B934-7C97-C3CF-6FE2-3CD3B400DFB1}"/>
              </a:ext>
            </a:extLst>
          </p:cNvPr>
          <p:cNvSpPr>
            <a:spLocks noGrp="1"/>
          </p:cNvSpPr>
          <p:nvPr>
            <p:ph type="dt" sz="half" idx="10"/>
          </p:nvPr>
        </p:nvSpPr>
        <p:spPr/>
        <p:txBody>
          <a:bodyPr/>
          <a:lstStyle/>
          <a:p>
            <a:fld id="{20E0C60F-E451-42AF-B0CD-6E5FB3A4EFBB}" type="datetimeFigureOut">
              <a:rPr kumimoji="1" lang="ja-JP" altLang="en-US" smtClean="0"/>
              <a:t>2024/5/22</a:t>
            </a:fld>
            <a:endParaRPr kumimoji="1" lang="ja-JP" altLang="en-US"/>
          </a:p>
        </p:txBody>
      </p:sp>
      <p:sp>
        <p:nvSpPr>
          <p:cNvPr id="6" name="フッター プレースホルダー 5">
            <a:extLst>
              <a:ext uri="{FF2B5EF4-FFF2-40B4-BE49-F238E27FC236}">
                <a16:creationId xmlns:a16="http://schemas.microsoft.com/office/drawing/2014/main" id="{CDAA01C8-3282-ACB1-7DA6-258EC61396C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6E382D0-6EAE-5EDC-8B5D-3B5078003001}"/>
              </a:ext>
            </a:extLst>
          </p:cNvPr>
          <p:cNvSpPr>
            <a:spLocks noGrp="1"/>
          </p:cNvSpPr>
          <p:nvPr>
            <p:ph type="sldNum" sz="quarter" idx="12"/>
          </p:nvPr>
        </p:nvSpPr>
        <p:spPr/>
        <p:txBody>
          <a:bodyPr/>
          <a:lstStyle/>
          <a:p>
            <a:fld id="{EA6A1CF4-55CD-4C74-8C0C-D84C4D479E82}" type="slidenum">
              <a:rPr kumimoji="1" lang="ja-JP" altLang="en-US" smtClean="0"/>
              <a:t>‹#›</a:t>
            </a:fld>
            <a:endParaRPr kumimoji="1" lang="ja-JP" altLang="en-US"/>
          </a:p>
        </p:txBody>
      </p:sp>
    </p:spTree>
    <p:extLst>
      <p:ext uri="{BB962C8B-B14F-4D97-AF65-F5344CB8AC3E}">
        <p14:creationId xmlns:p14="http://schemas.microsoft.com/office/powerpoint/2010/main" val="232171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6B60AEC-4B54-9890-5F8A-F0F82A567C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1A52BDC-8A7D-690B-D607-E224B25D73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833B686-95C3-85EB-3FBB-B3983E8D24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E0C60F-E451-42AF-B0CD-6E5FB3A4EFBB}" type="datetimeFigureOut">
              <a:rPr kumimoji="1" lang="ja-JP" altLang="en-US" smtClean="0"/>
              <a:t>2024/5/22</a:t>
            </a:fld>
            <a:endParaRPr kumimoji="1" lang="ja-JP" altLang="en-US"/>
          </a:p>
        </p:txBody>
      </p:sp>
      <p:sp>
        <p:nvSpPr>
          <p:cNvPr id="5" name="フッター プレースホルダー 4">
            <a:extLst>
              <a:ext uri="{FF2B5EF4-FFF2-40B4-BE49-F238E27FC236}">
                <a16:creationId xmlns:a16="http://schemas.microsoft.com/office/drawing/2014/main" id="{2C0F8129-E090-9A05-B3B2-EF3362825B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76BE6F8-0A1E-8AC2-6F3E-257DABF3DB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6A1CF4-55CD-4C74-8C0C-D84C4D479E82}" type="slidenum">
              <a:rPr kumimoji="1" lang="ja-JP" altLang="en-US" smtClean="0"/>
              <a:t>‹#›</a:t>
            </a:fld>
            <a:endParaRPr kumimoji="1" lang="ja-JP" altLang="en-US"/>
          </a:p>
        </p:txBody>
      </p:sp>
    </p:spTree>
    <p:extLst>
      <p:ext uri="{BB962C8B-B14F-4D97-AF65-F5344CB8AC3E}">
        <p14:creationId xmlns:p14="http://schemas.microsoft.com/office/powerpoint/2010/main" val="3701574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1F2BBD-A313-10B6-3CFF-6CBD5A2C976D}"/>
              </a:ext>
            </a:extLst>
          </p:cNvPr>
          <p:cNvSpPr>
            <a:spLocks noGrp="1"/>
          </p:cNvSpPr>
          <p:nvPr>
            <p:ph type="ctrTitle"/>
          </p:nvPr>
        </p:nvSpPr>
        <p:spPr>
          <a:xfrm>
            <a:off x="1412631" y="1122363"/>
            <a:ext cx="9366738" cy="2387600"/>
          </a:xfrm>
        </p:spPr>
        <p:txBody>
          <a:bodyPr>
            <a:normAutofit/>
          </a:bodyPr>
          <a:lstStyle/>
          <a:p>
            <a:r>
              <a:rPr kumimoji="1" lang="ja-JP" altLang="en-US" sz="4800" dirty="0"/>
              <a:t>「</a:t>
            </a:r>
            <a:r>
              <a:rPr kumimoji="1" lang="ja-JP" altLang="en-US" sz="4800" b="1" dirty="0"/>
              <a:t>院外処方箋における疑義照会簡素化プロトコル」の運用について</a:t>
            </a:r>
          </a:p>
        </p:txBody>
      </p:sp>
      <p:sp>
        <p:nvSpPr>
          <p:cNvPr id="3" name="字幕 2">
            <a:extLst>
              <a:ext uri="{FF2B5EF4-FFF2-40B4-BE49-F238E27FC236}">
                <a16:creationId xmlns:a16="http://schemas.microsoft.com/office/drawing/2014/main" id="{EB42E322-020C-6C17-6B31-03D515B81F1B}"/>
              </a:ext>
            </a:extLst>
          </p:cNvPr>
          <p:cNvSpPr>
            <a:spLocks noGrp="1"/>
          </p:cNvSpPr>
          <p:nvPr>
            <p:ph type="subTitle" idx="1"/>
          </p:nvPr>
        </p:nvSpPr>
        <p:spPr>
          <a:xfrm>
            <a:off x="1617785" y="4361228"/>
            <a:ext cx="9718430" cy="1655762"/>
          </a:xfrm>
        </p:spPr>
        <p:txBody>
          <a:bodyPr>
            <a:normAutofit/>
          </a:bodyPr>
          <a:lstStyle/>
          <a:p>
            <a:pPr algn="r"/>
            <a:r>
              <a:rPr kumimoji="1" lang="en-US" altLang="ja-JP" dirty="0"/>
              <a:t>2024</a:t>
            </a:r>
            <a:r>
              <a:rPr kumimoji="1" lang="ja-JP" altLang="en-US" dirty="0"/>
              <a:t>年</a:t>
            </a:r>
            <a:r>
              <a:rPr kumimoji="1" lang="en-US" altLang="ja-JP" dirty="0"/>
              <a:t>5</a:t>
            </a:r>
            <a:r>
              <a:rPr kumimoji="1" lang="ja-JP" altLang="en-US" dirty="0"/>
              <a:t>月</a:t>
            </a:r>
            <a:r>
              <a:rPr kumimoji="1" lang="en-US" altLang="ja-JP" dirty="0"/>
              <a:t>22</a:t>
            </a:r>
            <a:r>
              <a:rPr lang="ja-JP" altLang="en-US" dirty="0"/>
              <a:t>日　令和６年度大曲厚生医療センタープロトコル研修会</a:t>
            </a:r>
            <a:endParaRPr lang="en-US" altLang="ja-JP" dirty="0"/>
          </a:p>
          <a:p>
            <a:pPr algn="r"/>
            <a:r>
              <a:rPr kumimoji="1" lang="ja-JP" altLang="en-US" dirty="0"/>
              <a:t>大曲厚生医療センター　薬剤科　</a:t>
            </a:r>
            <a:endParaRPr kumimoji="1" lang="en-US" altLang="ja-JP" dirty="0"/>
          </a:p>
          <a:p>
            <a:pPr algn="r"/>
            <a:r>
              <a:rPr lang="ja-JP" altLang="en-US" dirty="0"/>
              <a:t>草彅　稚奈</a:t>
            </a:r>
            <a:endParaRPr kumimoji="1" lang="ja-JP" altLang="en-US" dirty="0"/>
          </a:p>
        </p:txBody>
      </p:sp>
      <p:sp>
        <p:nvSpPr>
          <p:cNvPr id="4" name="テキスト ボックス 3">
            <a:extLst>
              <a:ext uri="{FF2B5EF4-FFF2-40B4-BE49-F238E27FC236}">
                <a16:creationId xmlns:a16="http://schemas.microsoft.com/office/drawing/2014/main" id="{B7B6B030-22A2-7608-BD15-4434B9595930}"/>
              </a:ext>
            </a:extLst>
          </p:cNvPr>
          <p:cNvSpPr txBox="1"/>
          <p:nvPr/>
        </p:nvSpPr>
        <p:spPr>
          <a:xfrm>
            <a:off x="7842738" y="3509963"/>
            <a:ext cx="3305907" cy="369332"/>
          </a:xfrm>
          <a:prstGeom prst="rect">
            <a:avLst/>
          </a:prstGeom>
          <a:noFill/>
        </p:spPr>
        <p:txBody>
          <a:bodyPr wrap="square" rtlCol="0">
            <a:spAutoFit/>
          </a:bodyPr>
          <a:lstStyle/>
          <a:p>
            <a:r>
              <a:rPr kumimoji="1" lang="ja-JP" altLang="en-US" b="1" dirty="0"/>
              <a:t>令和</a:t>
            </a:r>
            <a:r>
              <a:rPr kumimoji="1" lang="en-US" altLang="zh-TW" b="1" dirty="0"/>
              <a:t>6</a:t>
            </a:r>
            <a:r>
              <a:rPr kumimoji="1" lang="zh-TW" altLang="en-US" b="1" dirty="0"/>
              <a:t>年</a:t>
            </a:r>
            <a:r>
              <a:rPr kumimoji="1" lang="en-US" altLang="zh-TW" b="1" dirty="0"/>
              <a:t>6</a:t>
            </a:r>
            <a:r>
              <a:rPr kumimoji="1" lang="zh-TW" altLang="en-US" b="1" dirty="0"/>
              <a:t>月</a:t>
            </a:r>
            <a:r>
              <a:rPr kumimoji="1" lang="en-US" altLang="zh-TW" b="1" dirty="0"/>
              <a:t>1</a:t>
            </a:r>
            <a:r>
              <a:rPr kumimoji="1" lang="zh-TW" altLang="en-US" b="1" dirty="0"/>
              <a:t>日改訂</a:t>
            </a:r>
            <a:r>
              <a:rPr kumimoji="1" lang="ja-JP" altLang="en-US" b="1" dirty="0"/>
              <a:t>（第</a:t>
            </a:r>
            <a:r>
              <a:rPr kumimoji="1" lang="en-US" altLang="ja-JP" b="1" dirty="0"/>
              <a:t>2</a:t>
            </a:r>
            <a:r>
              <a:rPr kumimoji="1" lang="ja-JP" altLang="en-US" b="1" dirty="0"/>
              <a:t>版）</a:t>
            </a:r>
          </a:p>
        </p:txBody>
      </p:sp>
    </p:spTree>
    <p:extLst>
      <p:ext uri="{BB962C8B-B14F-4D97-AF65-F5344CB8AC3E}">
        <p14:creationId xmlns:p14="http://schemas.microsoft.com/office/powerpoint/2010/main" val="850438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05D531-8635-3197-42D3-5F356832FC02}"/>
              </a:ext>
            </a:extLst>
          </p:cNvPr>
          <p:cNvSpPr>
            <a:spLocks noGrp="1"/>
          </p:cNvSpPr>
          <p:nvPr>
            <p:ph type="title"/>
          </p:nvPr>
        </p:nvSpPr>
        <p:spPr/>
        <p:txBody>
          <a:bodyPr/>
          <a:lstStyle/>
          <a:p>
            <a:r>
              <a:rPr lang="en-US" altLang="ja-JP" dirty="0"/>
              <a:t>2</a:t>
            </a:r>
            <a:r>
              <a:rPr kumimoji="1" lang="ja-JP" altLang="en-US" dirty="0"/>
              <a:t>）同一成分の銘柄変更</a:t>
            </a:r>
          </a:p>
        </p:txBody>
      </p:sp>
      <p:sp>
        <p:nvSpPr>
          <p:cNvPr id="3" name="コンテンツ プレースホルダー 2">
            <a:extLst>
              <a:ext uri="{FF2B5EF4-FFF2-40B4-BE49-F238E27FC236}">
                <a16:creationId xmlns:a16="http://schemas.microsoft.com/office/drawing/2014/main" id="{F4FB8D19-EB31-803F-BEB1-B3E5821E0A0D}"/>
              </a:ext>
            </a:extLst>
          </p:cNvPr>
          <p:cNvSpPr>
            <a:spLocks noGrp="1"/>
          </p:cNvSpPr>
          <p:nvPr>
            <p:ph idx="1"/>
          </p:nvPr>
        </p:nvSpPr>
        <p:spPr>
          <a:xfrm>
            <a:off x="158261" y="1825625"/>
            <a:ext cx="11875477" cy="4351338"/>
          </a:xfrm>
        </p:spPr>
        <p:txBody>
          <a:bodyPr/>
          <a:lstStyle/>
          <a:p>
            <a:pPr marL="0" indent="0">
              <a:buNone/>
            </a:pPr>
            <a:r>
              <a:rPr kumimoji="1" lang="ja-JP" altLang="en-US" dirty="0">
                <a:solidFill>
                  <a:schemeClr val="accent6"/>
                </a:solidFill>
              </a:rPr>
              <a:t>　後発品</a:t>
            </a:r>
            <a:r>
              <a:rPr kumimoji="1" lang="ja-JP" altLang="en-US" dirty="0"/>
              <a:t>→</a:t>
            </a:r>
            <a:r>
              <a:rPr kumimoji="1" lang="ja-JP" altLang="en-US" dirty="0">
                <a:solidFill>
                  <a:srgbClr val="FF0000"/>
                </a:solidFill>
              </a:rPr>
              <a:t>先発品</a:t>
            </a:r>
            <a:r>
              <a:rPr lang="ja-JP" altLang="en-US" dirty="0"/>
              <a:t> </a:t>
            </a:r>
            <a:r>
              <a:rPr kumimoji="1" lang="ja-JP" altLang="en-US" dirty="0"/>
              <a:t>、</a:t>
            </a:r>
            <a:r>
              <a:rPr kumimoji="1" lang="ja-JP" altLang="en-US" dirty="0">
                <a:solidFill>
                  <a:srgbClr val="FF0000"/>
                </a:solidFill>
              </a:rPr>
              <a:t>先発品</a:t>
            </a:r>
            <a:r>
              <a:rPr kumimoji="1" lang="ja-JP" altLang="en-US" dirty="0"/>
              <a:t>⇔</a:t>
            </a:r>
            <a:r>
              <a:rPr kumimoji="1" lang="ja-JP" altLang="en-US" dirty="0">
                <a:solidFill>
                  <a:srgbClr val="FF0000"/>
                </a:solidFill>
              </a:rPr>
              <a:t>先発品</a:t>
            </a:r>
            <a:endParaRPr kumimoji="1" lang="en-US" altLang="ja-JP" dirty="0"/>
          </a:p>
          <a:p>
            <a:pPr marL="0" indent="0">
              <a:buNone/>
            </a:pPr>
            <a:endParaRPr lang="en-US" altLang="ja-JP" dirty="0"/>
          </a:p>
          <a:p>
            <a:pPr marL="0" indent="0">
              <a:buNone/>
            </a:pPr>
            <a:r>
              <a:rPr lang="ja-JP" altLang="en-US" dirty="0"/>
              <a:t>・</a:t>
            </a:r>
            <a:r>
              <a:rPr lang="ja-JP" altLang="en-US" sz="2400" dirty="0">
                <a:solidFill>
                  <a:schemeClr val="accent6"/>
                </a:solidFill>
              </a:rPr>
              <a:t>（</a:t>
            </a:r>
            <a:r>
              <a:rPr kumimoji="1" lang="ja-JP" altLang="en-US" sz="2400" dirty="0">
                <a:solidFill>
                  <a:schemeClr val="accent6"/>
                </a:solidFill>
              </a:rPr>
              <a:t>後発品）</a:t>
            </a:r>
            <a:r>
              <a:rPr lang="ja-JP" altLang="en-US" sz="2400" dirty="0"/>
              <a:t>アムロジピン</a:t>
            </a:r>
            <a:r>
              <a:rPr lang="en-US" altLang="ja-JP" sz="2400" dirty="0"/>
              <a:t>OD</a:t>
            </a:r>
            <a:r>
              <a:rPr lang="ja-JP" altLang="en-US" sz="2400" dirty="0"/>
              <a:t>錠５</a:t>
            </a:r>
            <a:r>
              <a:rPr lang="en-US" altLang="ja-JP" sz="2400" dirty="0"/>
              <a:t>mg</a:t>
            </a:r>
            <a:r>
              <a:rPr lang="ja-JP" altLang="en-US" sz="2400" dirty="0"/>
              <a:t>「サワイ」⇔</a:t>
            </a:r>
            <a:r>
              <a:rPr lang="ja-JP" altLang="en-US" sz="2000" dirty="0">
                <a:solidFill>
                  <a:srgbClr val="FF0000"/>
                </a:solidFill>
              </a:rPr>
              <a:t> （</a:t>
            </a:r>
            <a:r>
              <a:rPr kumimoji="1" lang="ja-JP" altLang="en-US" sz="2400" dirty="0">
                <a:solidFill>
                  <a:srgbClr val="FF0000"/>
                </a:solidFill>
              </a:rPr>
              <a:t>先発品）</a:t>
            </a:r>
            <a:r>
              <a:rPr lang="ja-JP" altLang="en-US" sz="2400" dirty="0"/>
              <a:t>アムロジン</a:t>
            </a:r>
            <a:r>
              <a:rPr lang="en-US" altLang="ja-JP" sz="2400" dirty="0"/>
              <a:t>OD</a:t>
            </a:r>
            <a:r>
              <a:rPr lang="ja-JP" altLang="en-US" sz="2400" dirty="0"/>
              <a:t>錠５</a:t>
            </a:r>
            <a:r>
              <a:rPr lang="en-US" altLang="ja-JP" sz="2400" dirty="0"/>
              <a:t>mg</a:t>
            </a:r>
          </a:p>
          <a:p>
            <a:pPr marL="0" indent="0">
              <a:buNone/>
            </a:pPr>
            <a:endParaRPr lang="en-US" altLang="ja-JP" sz="2400" dirty="0"/>
          </a:p>
          <a:p>
            <a:pPr marL="0" indent="0">
              <a:buNone/>
            </a:pPr>
            <a:r>
              <a:rPr lang="ja-JP" altLang="en-US" sz="2400" dirty="0"/>
              <a:t>・</a:t>
            </a:r>
            <a:r>
              <a:rPr lang="ja-JP" altLang="en-US" sz="2400" dirty="0">
                <a:solidFill>
                  <a:schemeClr val="accent6"/>
                </a:solidFill>
              </a:rPr>
              <a:t> </a:t>
            </a:r>
            <a:r>
              <a:rPr lang="ja-JP" altLang="en-US" sz="2400" dirty="0">
                <a:solidFill>
                  <a:srgbClr val="FF0000"/>
                </a:solidFill>
              </a:rPr>
              <a:t>（</a:t>
            </a:r>
            <a:r>
              <a:rPr kumimoji="1" lang="ja-JP" altLang="en-US" sz="2400" dirty="0">
                <a:solidFill>
                  <a:srgbClr val="FF0000"/>
                </a:solidFill>
              </a:rPr>
              <a:t>先発品）</a:t>
            </a:r>
            <a:r>
              <a:rPr lang="ja-JP" altLang="en-US" sz="2400" dirty="0"/>
              <a:t>グラクティブ錠</a:t>
            </a:r>
            <a:r>
              <a:rPr lang="en-US" altLang="ja-JP" sz="2400" dirty="0"/>
              <a:t>50</a:t>
            </a:r>
            <a:r>
              <a:rPr lang="ja-JP" altLang="en-US" sz="2400" dirty="0"/>
              <a:t>㎎　⇔</a:t>
            </a:r>
            <a:r>
              <a:rPr lang="ja-JP" altLang="en-US" sz="2400" dirty="0">
                <a:solidFill>
                  <a:schemeClr val="accent1"/>
                </a:solidFill>
              </a:rPr>
              <a:t> </a:t>
            </a:r>
            <a:r>
              <a:rPr lang="ja-JP" altLang="en-US" sz="2400" dirty="0">
                <a:solidFill>
                  <a:srgbClr val="FF0000"/>
                </a:solidFill>
              </a:rPr>
              <a:t>（</a:t>
            </a:r>
            <a:r>
              <a:rPr kumimoji="1" lang="ja-JP" altLang="en-US" sz="2400" dirty="0">
                <a:solidFill>
                  <a:srgbClr val="FF0000"/>
                </a:solidFill>
              </a:rPr>
              <a:t>先発品）</a:t>
            </a:r>
            <a:r>
              <a:rPr lang="ja-JP" altLang="en-US" sz="2400" dirty="0"/>
              <a:t>ジャヌビア錠　</a:t>
            </a:r>
            <a:r>
              <a:rPr lang="en-US" altLang="ja-JP" sz="2400" dirty="0"/>
              <a:t>50㎎</a:t>
            </a:r>
          </a:p>
          <a:p>
            <a:endParaRPr kumimoji="1" lang="ja-JP" altLang="en-US" dirty="0"/>
          </a:p>
        </p:txBody>
      </p:sp>
      <p:sp>
        <p:nvSpPr>
          <p:cNvPr id="5" name="吹き出し: 角を丸めた四角形 4">
            <a:extLst>
              <a:ext uri="{FF2B5EF4-FFF2-40B4-BE49-F238E27FC236}">
                <a16:creationId xmlns:a16="http://schemas.microsoft.com/office/drawing/2014/main" id="{306C78A2-5BAF-B5FC-7B03-C8935DDA7898}"/>
              </a:ext>
            </a:extLst>
          </p:cNvPr>
          <p:cNvSpPr/>
          <p:nvPr/>
        </p:nvSpPr>
        <p:spPr>
          <a:xfrm>
            <a:off x="8145662" y="1125414"/>
            <a:ext cx="2674737" cy="1140615"/>
          </a:xfrm>
          <a:prstGeom prst="wedgeRoundRectCallout">
            <a:avLst>
              <a:gd name="adj1" fmla="val -86759"/>
              <a:gd name="adj2" fmla="val -46336"/>
              <a:gd name="adj3" fmla="val 16667"/>
            </a:avLst>
          </a:prstGeom>
          <a:solidFill>
            <a:schemeClr val="bg1"/>
          </a:solid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tLang="ja-JP" sz="1800" dirty="0">
              <a:solidFill>
                <a:srgbClr val="FF0000"/>
              </a:solidFill>
            </a:endParaRPr>
          </a:p>
          <a:p>
            <a:pPr algn="ctr"/>
            <a:r>
              <a:rPr lang="ja-JP" altLang="en-US" sz="1800" b="1" dirty="0">
                <a:solidFill>
                  <a:srgbClr val="FF0000"/>
                </a:solidFill>
              </a:rPr>
              <a:t>薬価が上がる</a:t>
            </a:r>
            <a:endParaRPr lang="en-US" altLang="ja-JP" sz="1800" b="1" dirty="0">
              <a:solidFill>
                <a:srgbClr val="FF0000"/>
              </a:solidFill>
            </a:endParaRPr>
          </a:p>
          <a:p>
            <a:pPr algn="ctr"/>
            <a:r>
              <a:rPr lang="ja-JP" altLang="en-US" sz="1800" b="1" dirty="0">
                <a:solidFill>
                  <a:srgbClr val="FF0000"/>
                </a:solidFill>
              </a:rPr>
              <a:t>場合も可</a:t>
            </a:r>
            <a:r>
              <a:rPr lang="ja-JP" altLang="en-US" sz="1800" b="1" dirty="0"/>
              <a:t>〇</a:t>
            </a:r>
            <a:endParaRPr lang="en-US" altLang="ja-JP" sz="1800" b="1" dirty="0"/>
          </a:p>
          <a:p>
            <a:pPr algn="ctr"/>
            <a:endParaRPr kumimoji="1" lang="ja-JP" altLang="en-US" dirty="0"/>
          </a:p>
        </p:txBody>
      </p:sp>
    </p:spTree>
    <p:extLst>
      <p:ext uri="{BB962C8B-B14F-4D97-AF65-F5344CB8AC3E}">
        <p14:creationId xmlns:p14="http://schemas.microsoft.com/office/powerpoint/2010/main" val="3792969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05D531-8635-3197-42D3-5F356832FC02}"/>
              </a:ext>
            </a:extLst>
          </p:cNvPr>
          <p:cNvSpPr>
            <a:spLocks noGrp="1"/>
          </p:cNvSpPr>
          <p:nvPr>
            <p:ph type="title"/>
          </p:nvPr>
        </p:nvSpPr>
        <p:spPr>
          <a:xfrm>
            <a:off x="838200" y="190246"/>
            <a:ext cx="10515600" cy="1325563"/>
          </a:xfrm>
        </p:spPr>
        <p:txBody>
          <a:bodyPr/>
          <a:lstStyle/>
          <a:p>
            <a:r>
              <a:rPr kumimoji="1" lang="en-US" altLang="ja-JP" dirty="0"/>
              <a:t>3</a:t>
            </a:r>
            <a:r>
              <a:rPr kumimoji="1" lang="ja-JP" altLang="en-US" dirty="0"/>
              <a:t>）内用薬の規格変更</a:t>
            </a:r>
          </a:p>
        </p:txBody>
      </p:sp>
      <p:sp>
        <p:nvSpPr>
          <p:cNvPr id="3" name="コンテンツ プレースホルダー 2">
            <a:extLst>
              <a:ext uri="{FF2B5EF4-FFF2-40B4-BE49-F238E27FC236}">
                <a16:creationId xmlns:a16="http://schemas.microsoft.com/office/drawing/2014/main" id="{F4FB8D19-EB31-803F-BEB1-B3E5821E0A0D}"/>
              </a:ext>
            </a:extLst>
          </p:cNvPr>
          <p:cNvSpPr>
            <a:spLocks noGrp="1"/>
          </p:cNvSpPr>
          <p:nvPr>
            <p:ph idx="1"/>
          </p:nvPr>
        </p:nvSpPr>
        <p:spPr>
          <a:xfrm>
            <a:off x="205154" y="1277815"/>
            <a:ext cx="11986846" cy="5416062"/>
          </a:xfrm>
        </p:spPr>
        <p:txBody>
          <a:bodyPr>
            <a:normAutofit/>
          </a:bodyPr>
          <a:lstStyle/>
          <a:p>
            <a:pPr marL="0" indent="0">
              <a:buNone/>
            </a:pPr>
            <a:r>
              <a:rPr kumimoji="1" lang="ja-JP" altLang="en-US" dirty="0">
                <a:solidFill>
                  <a:schemeClr val="accent6"/>
                </a:solidFill>
              </a:rPr>
              <a:t>　後発品</a:t>
            </a:r>
            <a:r>
              <a:rPr lang="ja-JP" altLang="en-US" dirty="0"/>
              <a:t>→</a:t>
            </a:r>
            <a:r>
              <a:rPr kumimoji="1" lang="ja-JP" altLang="en-US" dirty="0">
                <a:solidFill>
                  <a:srgbClr val="FF0000"/>
                </a:solidFill>
              </a:rPr>
              <a:t>先発品</a:t>
            </a:r>
            <a:r>
              <a:rPr lang="ja-JP" altLang="en-US" dirty="0"/>
              <a:t> </a:t>
            </a:r>
            <a:r>
              <a:rPr kumimoji="1" lang="ja-JP" altLang="en-US" dirty="0"/>
              <a:t>、</a:t>
            </a:r>
            <a:r>
              <a:rPr kumimoji="1" lang="ja-JP" altLang="en-US" dirty="0">
                <a:solidFill>
                  <a:srgbClr val="FF0000"/>
                </a:solidFill>
              </a:rPr>
              <a:t>先発品</a:t>
            </a:r>
            <a:r>
              <a:rPr kumimoji="1" lang="ja-JP" altLang="en-US" dirty="0"/>
              <a:t>⇔</a:t>
            </a:r>
            <a:r>
              <a:rPr kumimoji="1" lang="ja-JP" altLang="en-US" dirty="0">
                <a:solidFill>
                  <a:srgbClr val="FF0000"/>
                </a:solidFill>
              </a:rPr>
              <a:t>先発品</a:t>
            </a:r>
            <a:endParaRPr kumimoji="1" lang="en-US" altLang="ja-JP" dirty="0">
              <a:solidFill>
                <a:srgbClr val="FF0000"/>
              </a:solidFill>
            </a:endParaRPr>
          </a:p>
          <a:p>
            <a:pPr marL="0" indent="0">
              <a:buNone/>
            </a:pPr>
            <a:endParaRPr lang="en-US" altLang="ja-JP" dirty="0"/>
          </a:p>
          <a:p>
            <a:pPr marL="0" indent="0">
              <a:buNone/>
            </a:pPr>
            <a:r>
              <a:rPr lang="ja-JP" altLang="en-US" sz="2400" dirty="0"/>
              <a:t>・</a:t>
            </a:r>
            <a:r>
              <a:rPr lang="ja-JP" altLang="en-US" sz="2400" dirty="0">
                <a:solidFill>
                  <a:schemeClr val="accent6"/>
                </a:solidFill>
              </a:rPr>
              <a:t> （</a:t>
            </a:r>
            <a:r>
              <a:rPr kumimoji="1" lang="ja-JP" altLang="en-US" sz="2400" dirty="0">
                <a:solidFill>
                  <a:schemeClr val="accent6"/>
                </a:solidFill>
              </a:rPr>
              <a:t>後発品） </a:t>
            </a:r>
            <a:r>
              <a:rPr lang="ja-JP" altLang="en-US" sz="2400" dirty="0"/>
              <a:t>アムロジピン</a:t>
            </a:r>
            <a:r>
              <a:rPr lang="en-US" altLang="ja-JP" sz="2400" dirty="0"/>
              <a:t>OD</a:t>
            </a:r>
            <a:r>
              <a:rPr lang="ja-JP" altLang="en-US" sz="2400" dirty="0"/>
              <a:t>錠</a:t>
            </a:r>
            <a:r>
              <a:rPr lang="en-US" altLang="ja-JP" sz="2400" dirty="0"/>
              <a:t>5</a:t>
            </a:r>
            <a:r>
              <a:rPr lang="ja-JP" altLang="en-US" sz="2400" dirty="0"/>
              <a:t>㎎　</a:t>
            </a:r>
            <a:r>
              <a:rPr lang="en-US" altLang="ja-JP" sz="2400" dirty="0"/>
              <a:t>2</a:t>
            </a:r>
            <a:r>
              <a:rPr lang="ja-JP" altLang="en-US" sz="2400" dirty="0"/>
              <a:t>錠　分</a:t>
            </a:r>
            <a:r>
              <a:rPr lang="en-US" altLang="ja-JP" sz="2400" dirty="0"/>
              <a:t>1</a:t>
            </a:r>
            <a:r>
              <a:rPr lang="ja-JP" altLang="en-US" sz="2400" dirty="0"/>
              <a:t>　朝食後</a:t>
            </a:r>
            <a:endParaRPr lang="en-US" altLang="ja-JP" sz="2400" dirty="0"/>
          </a:p>
          <a:p>
            <a:pPr marL="0" indent="0">
              <a:buNone/>
            </a:pPr>
            <a:r>
              <a:rPr lang="ja-JP" altLang="en-US" sz="2000" dirty="0"/>
              <a:t>　　</a:t>
            </a:r>
            <a:r>
              <a:rPr lang="ja-JP" altLang="en-US" sz="2400" dirty="0"/>
              <a:t>→ </a:t>
            </a:r>
            <a:r>
              <a:rPr lang="ja-JP" altLang="en-US" sz="2400" dirty="0">
                <a:solidFill>
                  <a:srgbClr val="FF0000"/>
                </a:solidFill>
              </a:rPr>
              <a:t>（</a:t>
            </a:r>
            <a:r>
              <a:rPr kumimoji="1" lang="ja-JP" altLang="en-US" sz="2400" dirty="0">
                <a:solidFill>
                  <a:srgbClr val="FF0000"/>
                </a:solidFill>
              </a:rPr>
              <a:t>先発品）</a:t>
            </a:r>
            <a:r>
              <a:rPr lang="ja-JP" altLang="en-US" sz="2400" dirty="0"/>
              <a:t>アムロジン</a:t>
            </a:r>
            <a:r>
              <a:rPr lang="en-US" altLang="ja-JP" sz="2400" dirty="0"/>
              <a:t>OD</a:t>
            </a:r>
            <a:r>
              <a:rPr lang="ja-JP" altLang="en-US" sz="2400" dirty="0"/>
              <a:t>錠</a:t>
            </a:r>
            <a:r>
              <a:rPr lang="en-US" altLang="ja-JP" sz="2400" dirty="0"/>
              <a:t>10</a:t>
            </a:r>
            <a:r>
              <a:rPr lang="ja-JP" altLang="en-US" sz="2400" dirty="0"/>
              <a:t>㎎　</a:t>
            </a:r>
            <a:r>
              <a:rPr lang="en-US" altLang="ja-JP" sz="2400" dirty="0"/>
              <a:t>1</a:t>
            </a:r>
            <a:r>
              <a:rPr lang="ja-JP" altLang="en-US" sz="2400" dirty="0"/>
              <a:t>錠　分</a:t>
            </a:r>
            <a:r>
              <a:rPr lang="en-US" altLang="ja-JP" sz="2400" dirty="0"/>
              <a:t>1</a:t>
            </a:r>
            <a:r>
              <a:rPr lang="ja-JP" altLang="en-US" sz="2400" dirty="0"/>
              <a:t>朝食後</a:t>
            </a:r>
            <a:endParaRPr lang="en-US" altLang="ja-JP" sz="2400" dirty="0"/>
          </a:p>
          <a:p>
            <a:pPr marL="0" indent="0">
              <a:buNone/>
            </a:pPr>
            <a:endParaRPr lang="en-US" altLang="ja-JP" sz="2400" dirty="0"/>
          </a:p>
          <a:p>
            <a:pPr marL="0" indent="0">
              <a:buNone/>
            </a:pPr>
            <a:r>
              <a:rPr lang="ja-JP" altLang="en-US" sz="2400" dirty="0"/>
              <a:t>・</a:t>
            </a:r>
            <a:r>
              <a:rPr lang="ja-JP" altLang="en-US" sz="2400" dirty="0">
                <a:solidFill>
                  <a:srgbClr val="FF0000"/>
                </a:solidFill>
              </a:rPr>
              <a:t> （</a:t>
            </a:r>
            <a:r>
              <a:rPr kumimoji="1" lang="ja-JP" altLang="en-US" sz="2400" dirty="0">
                <a:solidFill>
                  <a:srgbClr val="FF0000"/>
                </a:solidFill>
              </a:rPr>
              <a:t>先発品）</a:t>
            </a:r>
            <a:r>
              <a:rPr lang="ja-JP" altLang="en-US" sz="2400" dirty="0"/>
              <a:t>アムロジン</a:t>
            </a:r>
            <a:r>
              <a:rPr lang="en-US" altLang="ja-JP" sz="2400" dirty="0"/>
              <a:t>OD</a:t>
            </a:r>
            <a:r>
              <a:rPr lang="ja-JP" altLang="en-US" sz="2400" dirty="0"/>
              <a:t>錠</a:t>
            </a:r>
            <a:r>
              <a:rPr lang="en-US" altLang="ja-JP" sz="2400" dirty="0"/>
              <a:t>5㎎</a:t>
            </a:r>
            <a:r>
              <a:rPr lang="ja-JP" altLang="en-US" sz="2400" dirty="0"/>
              <a:t>⇔</a:t>
            </a:r>
            <a:r>
              <a:rPr lang="ja-JP" altLang="en-US" sz="2000" dirty="0">
                <a:solidFill>
                  <a:srgbClr val="FF0000"/>
                </a:solidFill>
              </a:rPr>
              <a:t>（</a:t>
            </a:r>
            <a:r>
              <a:rPr kumimoji="1" lang="ja-JP" altLang="en-US" sz="2400" dirty="0">
                <a:solidFill>
                  <a:srgbClr val="FF0000"/>
                </a:solidFill>
              </a:rPr>
              <a:t>先発品）</a:t>
            </a:r>
            <a:r>
              <a:rPr lang="ja-JP" altLang="en-US" sz="2400" dirty="0"/>
              <a:t>ノルバスク</a:t>
            </a:r>
            <a:r>
              <a:rPr lang="en-US" altLang="ja-JP" sz="2400" dirty="0"/>
              <a:t>OD</a:t>
            </a:r>
            <a:r>
              <a:rPr lang="ja-JP" altLang="en-US" sz="2400" dirty="0"/>
              <a:t>錠</a:t>
            </a:r>
            <a:r>
              <a:rPr lang="en-US" altLang="ja-JP" sz="2400" dirty="0"/>
              <a:t>2.5</a:t>
            </a:r>
            <a:r>
              <a:rPr lang="ja-JP" altLang="en-US" sz="2400" dirty="0"/>
              <a:t>㎎　</a:t>
            </a:r>
            <a:r>
              <a:rPr lang="en-US" altLang="ja-JP" sz="2400" dirty="0"/>
              <a:t>2</a:t>
            </a:r>
            <a:r>
              <a:rPr lang="ja-JP" altLang="en-US" sz="2400" dirty="0"/>
              <a:t>錠</a:t>
            </a:r>
            <a:endParaRPr lang="en-US" altLang="ja-JP" sz="2400" dirty="0"/>
          </a:p>
          <a:p>
            <a:pPr marL="0" indent="0">
              <a:buNone/>
            </a:pPr>
            <a:endParaRPr lang="en-US" altLang="ja-JP" sz="2600" b="1" dirty="0">
              <a:solidFill>
                <a:schemeClr val="bg2">
                  <a:lumMod val="10000"/>
                </a:schemeClr>
              </a:solidFill>
            </a:endParaRPr>
          </a:p>
          <a:p>
            <a:pPr marL="0" indent="0">
              <a:buNone/>
            </a:pPr>
            <a:r>
              <a:rPr lang="en-US" altLang="ja-JP" sz="2600" b="1" dirty="0"/>
              <a:t>※</a:t>
            </a:r>
            <a:r>
              <a:rPr lang="ja-JP" altLang="en-US" sz="2600" b="1" dirty="0">
                <a:solidFill>
                  <a:srgbClr val="FF0000"/>
                </a:solidFill>
              </a:rPr>
              <a:t>外用薬</a:t>
            </a:r>
            <a:r>
              <a:rPr lang="ja-JP" altLang="en-US" sz="2600" b="1" dirty="0"/>
              <a:t>は</a:t>
            </a:r>
            <a:r>
              <a:rPr lang="ja-JP" altLang="en-US" sz="2600" b="1" dirty="0">
                <a:solidFill>
                  <a:srgbClr val="FF0000"/>
                </a:solidFill>
              </a:rPr>
              <a:t>不可</a:t>
            </a:r>
            <a:endParaRPr lang="en-US" altLang="ja-JP" sz="2600" b="1" dirty="0">
              <a:solidFill>
                <a:srgbClr val="FF0000"/>
              </a:solidFill>
            </a:endParaRPr>
          </a:p>
          <a:p>
            <a:pPr marL="0" indent="0">
              <a:buNone/>
            </a:pPr>
            <a:endParaRPr lang="en-US" altLang="ja-JP" sz="2600" b="1" dirty="0">
              <a:solidFill>
                <a:srgbClr val="FF0000"/>
              </a:solidFill>
            </a:endParaRPr>
          </a:p>
          <a:p>
            <a:pPr marL="0" indent="0">
              <a:buNone/>
            </a:pPr>
            <a:r>
              <a:rPr lang="en-US" altLang="ja-JP" sz="2600" b="1" dirty="0"/>
              <a:t>※</a:t>
            </a:r>
            <a:r>
              <a:rPr lang="ja-JP" altLang="en-US" sz="2600" b="1" dirty="0">
                <a:solidFill>
                  <a:srgbClr val="FF0000"/>
                </a:solidFill>
              </a:rPr>
              <a:t>用法および</a:t>
            </a:r>
            <a:r>
              <a:rPr lang="en-US" altLang="ja-JP" sz="2600" b="1" dirty="0">
                <a:solidFill>
                  <a:srgbClr val="FF0000"/>
                </a:solidFill>
              </a:rPr>
              <a:t>1</a:t>
            </a:r>
            <a:r>
              <a:rPr lang="ja-JP" altLang="en-US" sz="2600" b="1" dirty="0">
                <a:solidFill>
                  <a:srgbClr val="FF0000"/>
                </a:solidFill>
              </a:rPr>
              <a:t>回の成分量が変わらない場合のみ変更可</a:t>
            </a:r>
            <a:endParaRPr lang="en-US" altLang="ja-JP" sz="2600" b="1" dirty="0"/>
          </a:p>
          <a:p>
            <a:pPr marL="0" indent="0">
              <a:buNone/>
            </a:pPr>
            <a:r>
              <a:rPr lang="ja-JP" altLang="en-US" sz="2200" u="sng" dirty="0"/>
              <a:t>アンブロキソール</a:t>
            </a:r>
            <a:r>
              <a:rPr lang="en-US" altLang="ja-JP" sz="2200" u="sng" dirty="0"/>
              <a:t>OD</a:t>
            </a:r>
            <a:r>
              <a:rPr lang="ja-JP" altLang="en-US" sz="2200" u="sng" dirty="0"/>
              <a:t>錠</a:t>
            </a:r>
            <a:r>
              <a:rPr lang="en-US" altLang="ja-JP" sz="2200" u="sng" dirty="0"/>
              <a:t>45㎎</a:t>
            </a:r>
            <a:r>
              <a:rPr lang="ja-JP" altLang="en-US" sz="2200" u="sng" dirty="0"/>
              <a:t>　</a:t>
            </a:r>
            <a:r>
              <a:rPr lang="en-US" altLang="ja-JP" sz="2200" u="sng" dirty="0"/>
              <a:t>1</a:t>
            </a:r>
            <a:r>
              <a:rPr lang="ja-JP" altLang="en-US" sz="2200" u="sng" dirty="0"/>
              <a:t>錠分</a:t>
            </a:r>
            <a:r>
              <a:rPr lang="en-US" altLang="ja-JP" sz="2200" u="sng" dirty="0"/>
              <a:t>1</a:t>
            </a:r>
            <a:r>
              <a:rPr lang="ja-JP" altLang="en-US" sz="2200" u="sng" dirty="0"/>
              <a:t>夕食後⇔アンブロキソール</a:t>
            </a:r>
            <a:r>
              <a:rPr lang="en-US" altLang="ja-JP" sz="2200" u="sng" dirty="0"/>
              <a:t>15</a:t>
            </a:r>
            <a:r>
              <a:rPr lang="ja-JP" altLang="en-US" sz="2200" u="sng" dirty="0"/>
              <a:t>㎎　</a:t>
            </a:r>
            <a:r>
              <a:rPr lang="en-US" altLang="ja-JP" sz="2200" u="sng" dirty="0"/>
              <a:t>3</a:t>
            </a:r>
            <a:r>
              <a:rPr lang="ja-JP" altLang="en-US" sz="2200" u="sng" dirty="0"/>
              <a:t>錠分</a:t>
            </a:r>
            <a:r>
              <a:rPr lang="en-US" altLang="ja-JP" sz="2200" u="sng" dirty="0"/>
              <a:t>3</a:t>
            </a:r>
            <a:r>
              <a:rPr lang="ja-JP" altLang="en-US" sz="2200" u="sng" dirty="0"/>
              <a:t>毎食後</a:t>
            </a:r>
            <a:r>
              <a:rPr lang="ja-JP" altLang="en-US" sz="2200" u="sng" dirty="0">
                <a:solidFill>
                  <a:srgbClr val="FF0000"/>
                </a:solidFill>
              </a:rPr>
              <a:t>✖</a:t>
            </a:r>
            <a:endParaRPr lang="en-US" altLang="ja-JP" sz="2200" u="sng" dirty="0">
              <a:solidFill>
                <a:srgbClr val="FF0000"/>
              </a:solidFill>
            </a:endParaRPr>
          </a:p>
          <a:p>
            <a:pPr marL="0" indent="0">
              <a:buNone/>
            </a:pPr>
            <a:endParaRPr lang="en-US" altLang="ja-JP" sz="2800" b="1" dirty="0">
              <a:solidFill>
                <a:schemeClr val="bg2">
                  <a:lumMod val="10000"/>
                </a:schemeClr>
              </a:solidFill>
            </a:endParaRPr>
          </a:p>
          <a:p>
            <a:pPr marL="0" indent="0">
              <a:buNone/>
            </a:pPr>
            <a:endParaRPr lang="en-US" altLang="ja-JP" sz="2800" b="1" dirty="0">
              <a:solidFill>
                <a:schemeClr val="bg2">
                  <a:lumMod val="10000"/>
                </a:schemeClr>
              </a:solidFill>
            </a:endParaRPr>
          </a:p>
          <a:p>
            <a:pPr marL="0" indent="0">
              <a:buNone/>
            </a:pPr>
            <a:endParaRPr kumimoji="0" lang="ja-JP" altLang="en-US" sz="2800" b="1" i="0" u="none" strike="noStrike" cap="none" spc="0" normalizeH="0" baseline="0" dirty="0">
              <a:ln>
                <a:noFill/>
              </a:ln>
              <a:solidFill>
                <a:schemeClr val="bg2">
                  <a:lumMod val="10000"/>
                </a:schemeClr>
              </a:solidFill>
              <a:effectLst/>
              <a:uFillTx/>
              <a:latin typeface="ヒラギノ角ゴ ProN W3"/>
              <a:ea typeface="ヒラギノ角ゴ ProN W3"/>
              <a:cs typeface="ヒラギノ角ゴ ProN W3"/>
              <a:sym typeface="ヒラギノ角ゴ ProN W3"/>
            </a:endParaRPr>
          </a:p>
          <a:p>
            <a:pPr marL="0" indent="0">
              <a:buNone/>
            </a:pPr>
            <a:endParaRPr lang="en-US" altLang="ja-JP" dirty="0"/>
          </a:p>
          <a:p>
            <a:pPr marL="0" indent="0">
              <a:buNone/>
            </a:pPr>
            <a:endParaRPr lang="en-US" altLang="ja-JP" dirty="0"/>
          </a:p>
          <a:p>
            <a:pPr marL="0" indent="0">
              <a:buNone/>
            </a:pPr>
            <a:endParaRPr lang="en-US" altLang="ja-JP" dirty="0"/>
          </a:p>
          <a:p>
            <a:endParaRPr kumimoji="1" lang="ja-JP" altLang="en-US" dirty="0"/>
          </a:p>
        </p:txBody>
      </p:sp>
      <p:sp>
        <p:nvSpPr>
          <p:cNvPr id="4" name="吹き出し: 角を丸めた四角形 3">
            <a:extLst>
              <a:ext uri="{FF2B5EF4-FFF2-40B4-BE49-F238E27FC236}">
                <a16:creationId xmlns:a16="http://schemas.microsoft.com/office/drawing/2014/main" id="{58B49F93-BB5B-63E4-55F6-367A991C9BAD}"/>
              </a:ext>
            </a:extLst>
          </p:cNvPr>
          <p:cNvSpPr/>
          <p:nvPr/>
        </p:nvSpPr>
        <p:spPr>
          <a:xfrm>
            <a:off x="7760678" y="550983"/>
            <a:ext cx="2538046" cy="1149717"/>
          </a:xfrm>
          <a:prstGeom prst="wedgeRoundRectCallout">
            <a:avLst>
              <a:gd name="adj1" fmla="val -97310"/>
              <a:gd name="adj2" fmla="val -22877"/>
              <a:gd name="adj3" fmla="val 16667"/>
            </a:avLst>
          </a:prstGeom>
          <a:solidFill>
            <a:schemeClr val="bg1"/>
          </a:solid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tLang="ja-JP" sz="1800" dirty="0">
              <a:solidFill>
                <a:srgbClr val="FF0000"/>
              </a:solidFill>
            </a:endParaRPr>
          </a:p>
          <a:p>
            <a:pPr algn="ctr"/>
            <a:r>
              <a:rPr lang="ja-JP" altLang="en-US" sz="1800" b="1" dirty="0">
                <a:solidFill>
                  <a:srgbClr val="FF0000"/>
                </a:solidFill>
              </a:rPr>
              <a:t>薬価が上がる</a:t>
            </a:r>
            <a:endParaRPr lang="en-US" altLang="ja-JP" sz="1800" b="1" dirty="0">
              <a:solidFill>
                <a:srgbClr val="FF0000"/>
              </a:solidFill>
            </a:endParaRPr>
          </a:p>
          <a:p>
            <a:pPr algn="ctr"/>
            <a:r>
              <a:rPr lang="ja-JP" altLang="en-US" sz="1800" b="1" dirty="0">
                <a:solidFill>
                  <a:srgbClr val="FF0000"/>
                </a:solidFill>
              </a:rPr>
              <a:t>場合も可</a:t>
            </a:r>
            <a:r>
              <a:rPr lang="ja-JP" altLang="en-US" sz="1800" b="1" dirty="0"/>
              <a:t>〇</a:t>
            </a:r>
            <a:endParaRPr lang="en-US" altLang="ja-JP" sz="1800" b="1" dirty="0"/>
          </a:p>
          <a:p>
            <a:pPr algn="ctr"/>
            <a:endParaRPr kumimoji="1" lang="ja-JP" altLang="en-US" dirty="0"/>
          </a:p>
        </p:txBody>
      </p:sp>
    </p:spTree>
    <p:extLst>
      <p:ext uri="{BB962C8B-B14F-4D97-AF65-F5344CB8AC3E}">
        <p14:creationId xmlns:p14="http://schemas.microsoft.com/office/powerpoint/2010/main" val="3088483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442339-D7BC-5629-DC6C-539519CE2B40}"/>
              </a:ext>
            </a:extLst>
          </p:cNvPr>
          <p:cNvSpPr>
            <a:spLocks noGrp="1"/>
          </p:cNvSpPr>
          <p:nvPr>
            <p:ph type="title"/>
          </p:nvPr>
        </p:nvSpPr>
        <p:spPr>
          <a:xfrm>
            <a:off x="380419" y="706545"/>
            <a:ext cx="11323661" cy="1325563"/>
          </a:xfrm>
        </p:spPr>
        <p:txBody>
          <a:bodyPr>
            <a:normAutofit fontScale="90000"/>
          </a:bodyPr>
          <a:lstStyle/>
          <a:p>
            <a:pPr marL="0" marR="0" lvl="0" indent="0" defTabSz="914400" rtl="0" eaLnBrk="1" fontAlgn="auto" latinLnBrk="0" hangingPunct="1">
              <a:lnSpc>
                <a:spcPct val="90000"/>
              </a:lnSpc>
              <a:spcBef>
                <a:spcPts val="1000"/>
              </a:spcBef>
              <a:spcAft>
                <a:spcPts val="0"/>
              </a:spcAft>
              <a:tabLst/>
              <a:defRPr/>
            </a:pPr>
            <a:r>
              <a:rPr kumimoji="1" lang="en-US" altLang="ja-JP" sz="27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700" b="1" i="0" u="none" strike="noStrike" kern="1200" cap="none" spc="0" normalizeH="0" baseline="0" noProof="0" dirty="0">
                <a:ln>
                  <a:noFill/>
                </a:ln>
                <a:solidFill>
                  <a:srgbClr val="5B9BD5">
                    <a:lumMod val="75000"/>
                  </a:srgbClr>
                </a:solidFill>
                <a:effectLst/>
                <a:uLnTx/>
                <a:uFillTx/>
                <a:latin typeface="游ゴシック" panose="020F0502020204030204"/>
                <a:ea typeface="游ゴシック" panose="020B0400000000000000" pitchFamily="50" charset="-128"/>
                <a:cs typeface="+mn-cs"/>
              </a:rPr>
              <a:t>ワルファリンカリウム、エドキサバン（リクシアナ）</a:t>
            </a:r>
            <a:r>
              <a:rPr kumimoji="1" lang="ja-JP" altLang="en-US" sz="27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の変更は</a:t>
            </a:r>
            <a:r>
              <a:rPr kumimoji="1" lang="ja-JP" altLang="en-US" sz="27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プロトコル不可</a:t>
            </a:r>
            <a:r>
              <a:rPr kumimoji="0" lang="ja-JP" altLang="en-US" sz="2700" b="1" i="0" u="none" strike="noStrike" kern="1200" cap="none" spc="0" normalizeH="0" baseline="0" noProof="0" dirty="0">
                <a:ln>
                  <a:noFill/>
                </a:ln>
                <a:solidFill>
                  <a:srgbClr val="E7E6E6">
                    <a:lumMod val="10000"/>
                  </a:srgbClr>
                </a:solidFill>
                <a:effectLst/>
                <a:uLnTx/>
                <a:uFillTx/>
                <a:latin typeface="ヒラギノ角ゴ ProN W3"/>
                <a:ea typeface="游ゴシック" panose="020B0400000000000000" pitchFamily="50" charset="-128"/>
                <a:cs typeface="+mn-cs"/>
                <a:sym typeface="ヒラギノ角ゴ ProN W3"/>
              </a:rPr>
              <a:t>（</a:t>
            </a:r>
            <a:r>
              <a:rPr kumimoji="1" lang="ja-JP" altLang="en-US" sz="2700" b="1" i="0" u="none" strike="noStrike" kern="1200" cap="none" spc="0" normalizeH="0" baseline="0" noProof="0" dirty="0">
                <a:ln>
                  <a:noFill/>
                </a:ln>
                <a:solidFill>
                  <a:srgbClr val="E7E6E6">
                    <a:lumMod val="10000"/>
                  </a:srgbClr>
                </a:solidFill>
                <a:effectLst/>
                <a:uLnTx/>
                <a:uFillTx/>
                <a:latin typeface="游ゴシック" panose="020F0502020204030204"/>
                <a:ea typeface="游ゴシック" panose="020B0400000000000000" pitchFamily="50" charset="-128"/>
                <a:cs typeface="+mn-cs"/>
              </a:rPr>
              <a:t>規格変更による調剤ミスが起こった場合、リスクが高いため）</a:t>
            </a:r>
            <a:br>
              <a:rPr kumimoji="1" lang="en-US" altLang="ja-JP" sz="2400" b="1" i="0" u="none" strike="noStrike" kern="1200" cap="none" spc="0" normalizeH="0" baseline="0" noProof="0" dirty="0">
                <a:ln>
                  <a:noFill/>
                </a:ln>
                <a:solidFill>
                  <a:srgbClr val="E7E6E6">
                    <a:lumMod val="10000"/>
                  </a:srgbClr>
                </a:solidFill>
                <a:effectLst/>
                <a:uLnTx/>
                <a:uFillTx/>
                <a:latin typeface="游ゴシック" panose="020F0502020204030204"/>
                <a:ea typeface="游ゴシック" panose="020B0400000000000000" pitchFamily="50" charset="-128"/>
                <a:cs typeface="+mn-cs"/>
              </a:rPr>
            </a:br>
            <a:endParaRPr kumimoji="1" lang="ja-JP" altLang="en-US" dirty="0"/>
          </a:p>
        </p:txBody>
      </p:sp>
      <p:pic>
        <p:nvPicPr>
          <p:cNvPr id="5" name="コンテンツ プレースホルダー 4">
            <a:extLst>
              <a:ext uri="{FF2B5EF4-FFF2-40B4-BE49-F238E27FC236}">
                <a16:creationId xmlns:a16="http://schemas.microsoft.com/office/drawing/2014/main" id="{BA9FCA16-C016-D8ED-C289-BCDCE73EA321}"/>
              </a:ext>
            </a:extLst>
          </p:cNvPr>
          <p:cNvPicPr>
            <a:picLocks noGrp="1" noChangeAspect="1"/>
          </p:cNvPicPr>
          <p:nvPr>
            <p:ph idx="1"/>
          </p:nvPr>
        </p:nvPicPr>
        <p:blipFill>
          <a:blip r:embed="rId3"/>
          <a:stretch>
            <a:fillRect/>
          </a:stretch>
        </p:blipFill>
        <p:spPr>
          <a:xfrm>
            <a:off x="6399329" y="3562474"/>
            <a:ext cx="5492901" cy="2053059"/>
          </a:xfrm>
        </p:spPr>
      </p:pic>
      <p:pic>
        <p:nvPicPr>
          <p:cNvPr id="8" name="図 7">
            <a:extLst>
              <a:ext uri="{FF2B5EF4-FFF2-40B4-BE49-F238E27FC236}">
                <a16:creationId xmlns:a16="http://schemas.microsoft.com/office/drawing/2014/main" id="{55CD4EFA-BB17-20E6-1325-664EBB827888}"/>
              </a:ext>
            </a:extLst>
          </p:cNvPr>
          <p:cNvPicPr>
            <a:picLocks noChangeAspect="1"/>
          </p:cNvPicPr>
          <p:nvPr/>
        </p:nvPicPr>
        <p:blipFill>
          <a:blip r:embed="rId4"/>
          <a:stretch>
            <a:fillRect/>
          </a:stretch>
        </p:blipFill>
        <p:spPr>
          <a:xfrm>
            <a:off x="7646726" y="2166922"/>
            <a:ext cx="3843861" cy="1262078"/>
          </a:xfrm>
          <a:prstGeom prst="rect">
            <a:avLst/>
          </a:prstGeom>
        </p:spPr>
      </p:pic>
      <p:pic>
        <p:nvPicPr>
          <p:cNvPr id="10" name="図 9">
            <a:extLst>
              <a:ext uri="{FF2B5EF4-FFF2-40B4-BE49-F238E27FC236}">
                <a16:creationId xmlns:a16="http://schemas.microsoft.com/office/drawing/2014/main" id="{54669F89-491C-640F-D81A-67A9255E35FB}"/>
              </a:ext>
            </a:extLst>
          </p:cNvPr>
          <p:cNvPicPr>
            <a:picLocks noChangeAspect="1"/>
          </p:cNvPicPr>
          <p:nvPr/>
        </p:nvPicPr>
        <p:blipFill>
          <a:blip r:embed="rId5"/>
          <a:stretch>
            <a:fillRect/>
          </a:stretch>
        </p:blipFill>
        <p:spPr>
          <a:xfrm>
            <a:off x="3479974" y="5615532"/>
            <a:ext cx="8608298" cy="1012024"/>
          </a:xfrm>
          <a:prstGeom prst="rect">
            <a:avLst/>
          </a:prstGeom>
        </p:spPr>
      </p:pic>
      <p:pic>
        <p:nvPicPr>
          <p:cNvPr id="12" name="図 11">
            <a:extLst>
              <a:ext uri="{FF2B5EF4-FFF2-40B4-BE49-F238E27FC236}">
                <a16:creationId xmlns:a16="http://schemas.microsoft.com/office/drawing/2014/main" id="{4DBBC7F4-6CCF-DE0D-FE45-461825717389}"/>
              </a:ext>
            </a:extLst>
          </p:cNvPr>
          <p:cNvPicPr>
            <a:picLocks noChangeAspect="1"/>
          </p:cNvPicPr>
          <p:nvPr/>
        </p:nvPicPr>
        <p:blipFill>
          <a:blip r:embed="rId6"/>
          <a:stretch>
            <a:fillRect/>
          </a:stretch>
        </p:blipFill>
        <p:spPr>
          <a:xfrm>
            <a:off x="452189" y="3591199"/>
            <a:ext cx="5188061" cy="2024333"/>
          </a:xfrm>
          <a:prstGeom prst="rect">
            <a:avLst/>
          </a:prstGeom>
        </p:spPr>
      </p:pic>
      <p:pic>
        <p:nvPicPr>
          <p:cNvPr id="14" name="図 13">
            <a:extLst>
              <a:ext uri="{FF2B5EF4-FFF2-40B4-BE49-F238E27FC236}">
                <a16:creationId xmlns:a16="http://schemas.microsoft.com/office/drawing/2014/main" id="{7D7281C4-71D3-03A7-E94E-8164FF7C5513}"/>
              </a:ext>
            </a:extLst>
          </p:cNvPr>
          <p:cNvPicPr>
            <a:picLocks noChangeAspect="1"/>
          </p:cNvPicPr>
          <p:nvPr/>
        </p:nvPicPr>
        <p:blipFill>
          <a:blip r:embed="rId4"/>
          <a:stretch>
            <a:fillRect/>
          </a:stretch>
        </p:blipFill>
        <p:spPr>
          <a:xfrm>
            <a:off x="2111463" y="2368131"/>
            <a:ext cx="3843861" cy="887045"/>
          </a:xfrm>
          <a:prstGeom prst="rect">
            <a:avLst/>
          </a:prstGeom>
        </p:spPr>
      </p:pic>
      <p:sp>
        <p:nvSpPr>
          <p:cNvPr id="16" name="テキスト ボックス 15">
            <a:extLst>
              <a:ext uri="{FF2B5EF4-FFF2-40B4-BE49-F238E27FC236}">
                <a16:creationId xmlns:a16="http://schemas.microsoft.com/office/drawing/2014/main" id="{B3D7C679-F0FA-8166-506D-E0B5D6C32C2D}"/>
              </a:ext>
            </a:extLst>
          </p:cNvPr>
          <p:cNvSpPr txBox="1"/>
          <p:nvPr/>
        </p:nvSpPr>
        <p:spPr>
          <a:xfrm rot="10800000" flipV="1">
            <a:off x="2623343" y="2411363"/>
            <a:ext cx="3203026" cy="646331"/>
          </a:xfrm>
          <a:prstGeom prst="rect">
            <a:avLst/>
          </a:prstGeom>
          <a:noFill/>
        </p:spPr>
        <p:txBody>
          <a:bodyPr wrap="square">
            <a:spAutoFit/>
          </a:bodyPr>
          <a:lstStyle/>
          <a:p>
            <a:r>
              <a:rPr kumimoji="1" lang="ja-JP" altLang="en-US" sz="1800" dirty="0"/>
              <a:t>各規格でほぼ同じ薬価→</a:t>
            </a:r>
            <a:endParaRPr kumimoji="1" lang="en-US" altLang="ja-JP" sz="1800" dirty="0"/>
          </a:p>
          <a:p>
            <a:r>
              <a:rPr kumimoji="1" lang="en-US" altLang="ja-JP" sz="1800" dirty="0"/>
              <a:t>Dr</a:t>
            </a:r>
            <a:r>
              <a:rPr kumimoji="1" lang="ja-JP" altLang="en-US" sz="1800" dirty="0"/>
              <a:t>に処方意図がある可能性</a:t>
            </a:r>
          </a:p>
        </p:txBody>
      </p:sp>
      <p:sp>
        <p:nvSpPr>
          <p:cNvPr id="3" name="テキスト ボックス 2">
            <a:extLst>
              <a:ext uri="{FF2B5EF4-FFF2-40B4-BE49-F238E27FC236}">
                <a16:creationId xmlns:a16="http://schemas.microsoft.com/office/drawing/2014/main" id="{99A5E14D-CC06-06C7-4150-BBE59B0DF3D7}"/>
              </a:ext>
            </a:extLst>
          </p:cNvPr>
          <p:cNvSpPr txBox="1"/>
          <p:nvPr/>
        </p:nvSpPr>
        <p:spPr>
          <a:xfrm rot="10800000" flipV="1">
            <a:off x="7829706" y="2272864"/>
            <a:ext cx="3523444" cy="923330"/>
          </a:xfrm>
          <a:prstGeom prst="rect">
            <a:avLst/>
          </a:prstGeom>
          <a:noFill/>
        </p:spPr>
        <p:txBody>
          <a:bodyPr wrap="square">
            <a:spAutoFit/>
          </a:bodyPr>
          <a:lstStyle/>
          <a:p>
            <a:r>
              <a:rPr kumimoji="1" lang="en-US" altLang="ja-JP" sz="1800" dirty="0"/>
              <a:t>30㎎</a:t>
            </a:r>
            <a:r>
              <a:rPr kumimoji="1" lang="ja-JP" altLang="en-US" sz="1800" dirty="0"/>
              <a:t>と</a:t>
            </a:r>
            <a:r>
              <a:rPr kumimoji="1" lang="en-US" altLang="ja-JP" sz="1800" dirty="0"/>
              <a:t>60</a:t>
            </a:r>
            <a:r>
              <a:rPr kumimoji="1" lang="ja-JP" altLang="en-US" sz="1800" dirty="0"/>
              <a:t>㎎では</a:t>
            </a:r>
            <a:r>
              <a:rPr kumimoji="1" lang="ja-JP" altLang="en-US" sz="1800" dirty="0">
                <a:solidFill>
                  <a:srgbClr val="FF0000"/>
                </a:solidFill>
              </a:rPr>
              <a:t>ほぼ同じ薬価</a:t>
            </a:r>
            <a:r>
              <a:rPr kumimoji="1" lang="ja-JP" altLang="en-US" sz="1800" dirty="0"/>
              <a:t>（</a:t>
            </a:r>
            <a:r>
              <a:rPr lang="ja-JP" altLang="en-US" dirty="0"/>
              <a:t>医師の処方意図ある可能性）</a:t>
            </a:r>
            <a:r>
              <a:rPr kumimoji="1" lang="ja-JP" altLang="en-US" sz="1800" dirty="0"/>
              <a:t>かつ</a:t>
            </a:r>
            <a:r>
              <a:rPr kumimoji="1" lang="ja-JP" altLang="en-US" sz="1800" dirty="0">
                <a:solidFill>
                  <a:srgbClr val="FF0000"/>
                </a:solidFill>
              </a:rPr>
              <a:t>適応に違い</a:t>
            </a:r>
            <a:r>
              <a:rPr kumimoji="1" lang="ja-JP" altLang="en-US" sz="1800" dirty="0"/>
              <a:t>がある。</a:t>
            </a:r>
          </a:p>
        </p:txBody>
      </p:sp>
    </p:spTree>
    <p:extLst>
      <p:ext uri="{BB962C8B-B14F-4D97-AF65-F5344CB8AC3E}">
        <p14:creationId xmlns:p14="http://schemas.microsoft.com/office/powerpoint/2010/main" val="973221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05D531-8635-3197-42D3-5F356832FC02}"/>
              </a:ext>
            </a:extLst>
          </p:cNvPr>
          <p:cNvSpPr>
            <a:spLocks noGrp="1"/>
          </p:cNvSpPr>
          <p:nvPr>
            <p:ph type="title"/>
          </p:nvPr>
        </p:nvSpPr>
        <p:spPr/>
        <p:txBody>
          <a:bodyPr/>
          <a:lstStyle/>
          <a:p>
            <a:r>
              <a:rPr lang="en-US" altLang="ja-JP" dirty="0"/>
              <a:t>4</a:t>
            </a:r>
            <a:r>
              <a:rPr kumimoji="1" lang="ja-JP" altLang="en-US" dirty="0"/>
              <a:t>）一包化</a:t>
            </a:r>
            <a:r>
              <a:rPr lang="ja-JP" altLang="en-US" dirty="0"/>
              <a:t>、粉砕</a:t>
            </a:r>
            <a:endParaRPr kumimoji="1" lang="ja-JP" altLang="en-US" dirty="0"/>
          </a:p>
        </p:txBody>
      </p:sp>
      <p:sp>
        <p:nvSpPr>
          <p:cNvPr id="3" name="コンテンツ プレースホルダー 2">
            <a:extLst>
              <a:ext uri="{FF2B5EF4-FFF2-40B4-BE49-F238E27FC236}">
                <a16:creationId xmlns:a16="http://schemas.microsoft.com/office/drawing/2014/main" id="{F4FB8D19-EB31-803F-BEB1-B3E5821E0A0D}"/>
              </a:ext>
            </a:extLst>
          </p:cNvPr>
          <p:cNvSpPr>
            <a:spLocks noGrp="1"/>
          </p:cNvSpPr>
          <p:nvPr>
            <p:ph idx="1"/>
          </p:nvPr>
        </p:nvSpPr>
        <p:spPr>
          <a:xfrm>
            <a:off x="838200" y="1550011"/>
            <a:ext cx="10837985" cy="5038358"/>
          </a:xfrm>
        </p:spPr>
        <p:txBody>
          <a:bodyPr>
            <a:normAutofit fontScale="92500" lnSpcReduction="10000"/>
          </a:bodyPr>
          <a:lstStyle/>
          <a:p>
            <a:pPr marL="0" indent="0">
              <a:buNone/>
            </a:pPr>
            <a:r>
              <a:rPr lang="ja-JP" altLang="en-US" dirty="0">
                <a:solidFill>
                  <a:schemeClr val="bg2">
                    <a:lumMod val="10000"/>
                  </a:schemeClr>
                </a:solidFill>
              </a:rPr>
              <a:t>・</a:t>
            </a:r>
            <a:r>
              <a:rPr lang="ja-JP" altLang="en-US" dirty="0">
                <a:solidFill>
                  <a:srgbClr val="FF0000"/>
                </a:solidFill>
              </a:rPr>
              <a:t>アドヒアランス向上、身体的理由により、変更が適正と考えられる場合に可</a:t>
            </a:r>
            <a:r>
              <a:rPr lang="ja-JP" altLang="en-US" dirty="0">
                <a:solidFill>
                  <a:schemeClr val="bg2">
                    <a:lumMod val="10000"/>
                  </a:schemeClr>
                </a:solidFill>
              </a:rPr>
              <a:t>とする。</a:t>
            </a:r>
            <a:endParaRPr lang="en-US" altLang="ja-JP" dirty="0">
              <a:solidFill>
                <a:schemeClr val="bg2">
                  <a:lumMod val="10000"/>
                </a:schemeClr>
              </a:solidFill>
            </a:endParaRPr>
          </a:p>
          <a:p>
            <a:pPr marL="0" indent="0">
              <a:buNone/>
            </a:pPr>
            <a:r>
              <a:rPr lang="ja-JP" altLang="en-US" sz="2800" dirty="0">
                <a:solidFill>
                  <a:schemeClr val="bg2">
                    <a:lumMod val="10000"/>
                  </a:schemeClr>
                </a:solidFill>
              </a:rPr>
              <a:t>・また、一包化を</a:t>
            </a:r>
            <a:r>
              <a:rPr lang="ja-JP" altLang="en-US" sz="2800" dirty="0">
                <a:solidFill>
                  <a:srgbClr val="FF0000"/>
                </a:solidFill>
              </a:rPr>
              <a:t>外すことも可</a:t>
            </a:r>
            <a:r>
              <a:rPr lang="ja-JP" altLang="en-US" sz="2800" dirty="0">
                <a:solidFill>
                  <a:schemeClr val="bg2">
                    <a:lumMod val="10000"/>
                  </a:schemeClr>
                </a:solidFill>
              </a:rPr>
              <a:t>とする。</a:t>
            </a:r>
            <a:endParaRPr lang="en-US" altLang="ja-JP" sz="2800" dirty="0">
              <a:solidFill>
                <a:schemeClr val="bg2">
                  <a:lumMod val="10000"/>
                </a:schemeClr>
              </a:solidFill>
            </a:endParaRPr>
          </a:p>
          <a:p>
            <a:pPr marL="0" indent="0">
              <a:buNone/>
            </a:pPr>
            <a:endParaRPr lang="en-US" altLang="ja-JP" sz="2800" dirty="0">
              <a:solidFill>
                <a:schemeClr val="bg2">
                  <a:lumMod val="10000"/>
                </a:schemeClr>
              </a:solidFill>
            </a:endParaRPr>
          </a:p>
          <a:p>
            <a:pPr marL="0" indent="0">
              <a:buNone/>
            </a:pPr>
            <a:r>
              <a:rPr lang="en-US" altLang="ja-JP" dirty="0">
                <a:solidFill>
                  <a:schemeClr val="bg2">
                    <a:lumMod val="10000"/>
                  </a:schemeClr>
                </a:solidFill>
              </a:rPr>
              <a:t>※</a:t>
            </a:r>
            <a:r>
              <a:rPr lang="ja-JP" altLang="en-US" dirty="0">
                <a:solidFill>
                  <a:schemeClr val="bg2">
                    <a:lumMod val="10000"/>
                  </a:schemeClr>
                </a:solidFill>
              </a:rPr>
              <a:t>粉砕も上記と同様とする。</a:t>
            </a:r>
            <a:endParaRPr lang="en-US" altLang="ja-JP" sz="2800" dirty="0">
              <a:solidFill>
                <a:schemeClr val="bg2">
                  <a:lumMod val="10000"/>
                </a:schemeClr>
              </a:solidFill>
            </a:endParaRPr>
          </a:p>
          <a:p>
            <a:pPr marL="0" indent="0">
              <a:buNone/>
            </a:pPr>
            <a:endParaRPr lang="en-US" altLang="ja-JP" sz="2800" b="1" dirty="0">
              <a:solidFill>
                <a:schemeClr val="bg2">
                  <a:lumMod val="10000"/>
                </a:schemeClr>
              </a:solidFill>
            </a:endParaRPr>
          </a:p>
          <a:p>
            <a:pPr marL="0" indent="0">
              <a:buNone/>
            </a:pPr>
            <a:r>
              <a:rPr lang="en-US" altLang="ja-JP" dirty="0">
                <a:solidFill>
                  <a:schemeClr val="bg2">
                    <a:lumMod val="10000"/>
                  </a:schemeClr>
                </a:solidFill>
              </a:rPr>
              <a:t>※</a:t>
            </a:r>
            <a:r>
              <a:rPr lang="ja-JP" altLang="en-US" dirty="0">
                <a:solidFill>
                  <a:schemeClr val="bg2">
                    <a:lumMod val="10000"/>
                  </a:schemeClr>
                </a:solidFill>
              </a:rPr>
              <a:t>処方箋の</a:t>
            </a:r>
            <a:r>
              <a:rPr lang="ja-JP" altLang="en-US" dirty="0">
                <a:solidFill>
                  <a:schemeClr val="accent1"/>
                </a:solidFill>
              </a:rPr>
              <a:t>「別包」指示</a:t>
            </a:r>
            <a:r>
              <a:rPr lang="ja-JP" altLang="en-US" dirty="0">
                <a:solidFill>
                  <a:schemeClr val="bg2">
                    <a:lumMod val="10000"/>
                  </a:schemeClr>
                </a:solidFill>
              </a:rPr>
              <a:t>を</a:t>
            </a:r>
            <a:r>
              <a:rPr lang="ja-JP" altLang="en-US" dirty="0">
                <a:solidFill>
                  <a:srgbClr val="FF0000"/>
                </a:solidFill>
              </a:rPr>
              <a:t>外すことは不可</a:t>
            </a:r>
            <a:r>
              <a:rPr lang="ja-JP" altLang="en-US" dirty="0">
                <a:solidFill>
                  <a:schemeClr val="bg2">
                    <a:lumMod val="10000"/>
                  </a:schemeClr>
                </a:solidFill>
              </a:rPr>
              <a:t>とする。</a:t>
            </a:r>
            <a:endParaRPr lang="en-US" altLang="ja-JP" dirty="0">
              <a:solidFill>
                <a:schemeClr val="bg2">
                  <a:lumMod val="10000"/>
                </a:schemeClr>
              </a:solidFill>
            </a:endParaRPr>
          </a:p>
          <a:p>
            <a:pPr marL="0" indent="0">
              <a:buNone/>
            </a:pPr>
            <a:r>
              <a:rPr lang="ja-JP" altLang="en-US" dirty="0">
                <a:solidFill>
                  <a:schemeClr val="bg2">
                    <a:lumMod val="10000"/>
                  </a:schemeClr>
                </a:solidFill>
              </a:rPr>
              <a:t>通常の電話等による疑義照会が必要。</a:t>
            </a:r>
            <a:r>
              <a:rPr lang="ja-JP" altLang="en-US" sz="2400" dirty="0">
                <a:solidFill>
                  <a:schemeClr val="bg2">
                    <a:lumMod val="10000"/>
                  </a:schemeClr>
                </a:solidFill>
              </a:rPr>
              <a:t>（</a:t>
            </a:r>
            <a:r>
              <a:rPr lang="ja-JP" altLang="en-US" sz="2400" u="sng" dirty="0">
                <a:solidFill>
                  <a:schemeClr val="bg2">
                    <a:lumMod val="10000"/>
                  </a:schemeClr>
                </a:solidFill>
              </a:rPr>
              <a:t>処方意図ある可能性があるため</a:t>
            </a:r>
            <a:r>
              <a:rPr lang="ja-JP" altLang="en-US" sz="2400" dirty="0">
                <a:solidFill>
                  <a:schemeClr val="bg2">
                    <a:lumMod val="10000"/>
                  </a:schemeClr>
                </a:solidFill>
              </a:rPr>
              <a:t>）</a:t>
            </a:r>
            <a:endParaRPr lang="en-US" altLang="ja-JP" sz="2400" dirty="0">
              <a:solidFill>
                <a:schemeClr val="bg2">
                  <a:lumMod val="10000"/>
                </a:schemeClr>
              </a:solidFill>
            </a:endParaRPr>
          </a:p>
          <a:p>
            <a:pPr marL="0" indent="0">
              <a:buNone/>
            </a:pPr>
            <a:endParaRPr lang="en-US" altLang="ja-JP" sz="2400" dirty="0">
              <a:solidFill>
                <a:schemeClr val="bg2">
                  <a:lumMod val="10000"/>
                </a:schemeClr>
              </a:solidFill>
            </a:endParaRPr>
          </a:p>
          <a:p>
            <a:pPr marL="0" indent="0">
              <a:buNone/>
            </a:pPr>
            <a:r>
              <a:rPr lang="en-US" altLang="ja-JP" dirty="0">
                <a:solidFill>
                  <a:schemeClr val="bg2">
                    <a:lumMod val="10000"/>
                  </a:schemeClr>
                </a:solidFill>
              </a:rPr>
              <a:t>※</a:t>
            </a:r>
            <a:r>
              <a:rPr lang="ja-JP" altLang="en-US" dirty="0">
                <a:solidFill>
                  <a:schemeClr val="bg2">
                    <a:lumMod val="10000"/>
                  </a:schemeClr>
                </a:solidFill>
              </a:rPr>
              <a:t>一包化による</a:t>
            </a:r>
            <a:r>
              <a:rPr lang="ja-JP" altLang="en-US" dirty="0">
                <a:solidFill>
                  <a:srgbClr val="FF0000"/>
                </a:solidFill>
              </a:rPr>
              <a:t>加算を算定する場合（料金が高くなる場合）</a:t>
            </a:r>
            <a:r>
              <a:rPr lang="ja-JP" altLang="en-US" dirty="0">
                <a:solidFill>
                  <a:schemeClr val="bg2">
                    <a:lumMod val="10000"/>
                  </a:schemeClr>
                </a:solidFill>
              </a:rPr>
              <a:t>は</a:t>
            </a:r>
            <a:endParaRPr lang="en-US" altLang="ja-JP" dirty="0">
              <a:solidFill>
                <a:schemeClr val="bg2">
                  <a:lumMod val="10000"/>
                </a:schemeClr>
              </a:solidFill>
            </a:endParaRPr>
          </a:p>
          <a:p>
            <a:pPr marL="0" indent="0">
              <a:buNone/>
            </a:pPr>
            <a:r>
              <a:rPr lang="ja-JP" altLang="en-US" b="1" dirty="0">
                <a:solidFill>
                  <a:schemeClr val="bg2">
                    <a:lumMod val="10000"/>
                  </a:schemeClr>
                </a:solidFill>
              </a:rPr>
              <a:t>患者に説明し</a:t>
            </a:r>
            <a:r>
              <a:rPr lang="ja-JP" altLang="en-US" b="1" dirty="0">
                <a:solidFill>
                  <a:srgbClr val="FF0000"/>
                </a:solidFill>
              </a:rPr>
              <a:t>同意を得ること。</a:t>
            </a:r>
            <a:endParaRPr lang="en-US" altLang="ja-JP" b="1" dirty="0">
              <a:solidFill>
                <a:srgbClr val="FF0000"/>
              </a:solidFill>
            </a:endParaRPr>
          </a:p>
          <a:p>
            <a:pPr marL="0" indent="0">
              <a:buNone/>
            </a:pPr>
            <a:endParaRPr kumimoji="0" lang="ja-JP" altLang="en-US" sz="2800" i="0" u="none" strike="noStrike" cap="none" spc="0" normalizeH="0" baseline="0" dirty="0">
              <a:ln>
                <a:noFill/>
              </a:ln>
              <a:solidFill>
                <a:schemeClr val="bg2">
                  <a:lumMod val="10000"/>
                </a:schemeClr>
              </a:solidFill>
              <a:effectLst/>
              <a:uFillTx/>
              <a:latin typeface="ヒラギノ角ゴ ProN W3"/>
              <a:ea typeface="ヒラギノ角ゴ ProN W3"/>
              <a:cs typeface="ヒラギノ角ゴ ProN W3"/>
              <a:sym typeface="ヒラギノ角ゴ ProN W3"/>
            </a:endParaRPr>
          </a:p>
          <a:p>
            <a:pPr marL="0" indent="0">
              <a:buNone/>
            </a:pPr>
            <a:endParaRPr lang="en-US" altLang="ja-JP" dirty="0"/>
          </a:p>
          <a:p>
            <a:pPr marL="0" indent="0">
              <a:buNone/>
            </a:pPr>
            <a:endParaRPr lang="en-US" altLang="ja-JP" dirty="0"/>
          </a:p>
          <a:p>
            <a:pPr marL="0" indent="0">
              <a:buNone/>
            </a:pPr>
            <a:endParaRPr lang="en-US" altLang="ja-JP" dirty="0"/>
          </a:p>
          <a:p>
            <a:endParaRPr kumimoji="1" lang="ja-JP" altLang="en-US" dirty="0"/>
          </a:p>
        </p:txBody>
      </p:sp>
    </p:spTree>
    <p:extLst>
      <p:ext uri="{BB962C8B-B14F-4D97-AF65-F5344CB8AC3E}">
        <p14:creationId xmlns:p14="http://schemas.microsoft.com/office/powerpoint/2010/main" val="848108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05D531-8635-3197-42D3-5F356832FC02}"/>
              </a:ext>
            </a:extLst>
          </p:cNvPr>
          <p:cNvSpPr>
            <a:spLocks noGrp="1"/>
          </p:cNvSpPr>
          <p:nvPr>
            <p:ph type="title"/>
          </p:nvPr>
        </p:nvSpPr>
        <p:spPr>
          <a:xfrm>
            <a:off x="594946" y="353402"/>
            <a:ext cx="11002108" cy="1325563"/>
          </a:xfrm>
        </p:spPr>
        <p:txBody>
          <a:bodyPr>
            <a:normAutofit/>
          </a:bodyPr>
          <a:lstStyle/>
          <a:p>
            <a:r>
              <a:rPr kumimoji="1" lang="en-US" altLang="ja-JP" sz="3600" dirty="0"/>
              <a:t>5</a:t>
            </a:r>
            <a:r>
              <a:rPr kumimoji="1" lang="ja-JP" altLang="en-US" sz="3600" dirty="0"/>
              <a:t>）残薬調整（短縮）を行う場合の日数に関する確認</a:t>
            </a:r>
          </a:p>
        </p:txBody>
      </p:sp>
      <p:sp>
        <p:nvSpPr>
          <p:cNvPr id="3" name="コンテンツ プレースホルダー 2">
            <a:extLst>
              <a:ext uri="{FF2B5EF4-FFF2-40B4-BE49-F238E27FC236}">
                <a16:creationId xmlns:a16="http://schemas.microsoft.com/office/drawing/2014/main" id="{F4FB8D19-EB31-803F-BEB1-B3E5821E0A0D}"/>
              </a:ext>
            </a:extLst>
          </p:cNvPr>
          <p:cNvSpPr>
            <a:spLocks noGrp="1"/>
          </p:cNvSpPr>
          <p:nvPr>
            <p:ph idx="1"/>
          </p:nvPr>
        </p:nvSpPr>
        <p:spPr>
          <a:xfrm>
            <a:off x="838200" y="1781908"/>
            <a:ext cx="10896600" cy="4722690"/>
          </a:xfrm>
        </p:spPr>
        <p:txBody>
          <a:bodyPr>
            <a:normAutofit lnSpcReduction="10000"/>
          </a:bodyPr>
          <a:lstStyle/>
          <a:p>
            <a:pPr marL="0" indent="0">
              <a:buNone/>
            </a:pPr>
            <a:r>
              <a:rPr lang="ja-JP" altLang="en-US" dirty="0">
                <a:solidFill>
                  <a:schemeClr val="bg2">
                    <a:lumMod val="10000"/>
                  </a:schemeClr>
                </a:solidFill>
              </a:rPr>
              <a:t>・薬歴上、または患者からの申し出により残薬が判明した場合、次回受診日を確認し、処方日数を</a:t>
            </a:r>
            <a:r>
              <a:rPr lang="ja-JP" altLang="en-US" b="1" dirty="0">
                <a:solidFill>
                  <a:srgbClr val="FF0000"/>
                </a:solidFill>
              </a:rPr>
              <a:t>短縮</a:t>
            </a:r>
            <a:r>
              <a:rPr lang="ja-JP" altLang="en-US" dirty="0">
                <a:solidFill>
                  <a:schemeClr val="bg2">
                    <a:lumMod val="10000"/>
                  </a:schemeClr>
                </a:solidFill>
              </a:rPr>
              <a:t>できる。</a:t>
            </a:r>
            <a:endParaRPr lang="en-US" altLang="ja-JP" dirty="0">
              <a:solidFill>
                <a:schemeClr val="bg2">
                  <a:lumMod val="10000"/>
                </a:schemeClr>
              </a:solidFill>
            </a:endParaRPr>
          </a:p>
          <a:p>
            <a:pPr marL="0" indent="0">
              <a:buNone/>
            </a:pPr>
            <a:r>
              <a:rPr lang="ja-JP" altLang="en-US" dirty="0">
                <a:solidFill>
                  <a:schemeClr val="bg2">
                    <a:lumMod val="10000"/>
                  </a:schemeClr>
                </a:solidFill>
              </a:rPr>
              <a:t>ただし、処方日数（数量）を</a:t>
            </a:r>
            <a:r>
              <a:rPr lang="ja-JP" altLang="en-US" b="1" dirty="0">
                <a:solidFill>
                  <a:srgbClr val="FF0000"/>
                </a:solidFill>
              </a:rPr>
              <a:t>ゼロにすることや延長することは</a:t>
            </a:r>
            <a:endParaRPr lang="en-US" altLang="ja-JP" b="1" dirty="0">
              <a:solidFill>
                <a:srgbClr val="FF0000"/>
              </a:solidFill>
            </a:endParaRPr>
          </a:p>
          <a:p>
            <a:pPr marL="0" indent="0">
              <a:buNone/>
            </a:pPr>
            <a:r>
              <a:rPr lang="ja-JP" altLang="en-US" b="1" dirty="0">
                <a:solidFill>
                  <a:srgbClr val="FF0000"/>
                </a:solidFill>
              </a:rPr>
              <a:t>できない</a:t>
            </a:r>
            <a:r>
              <a:rPr lang="ja-JP" altLang="en-US" dirty="0">
                <a:solidFill>
                  <a:schemeClr val="bg2">
                    <a:lumMod val="10000"/>
                  </a:schemeClr>
                </a:solidFill>
              </a:rPr>
              <a:t>。</a:t>
            </a:r>
            <a:endParaRPr lang="en-US" altLang="ja-JP" sz="2800" dirty="0">
              <a:solidFill>
                <a:schemeClr val="bg2">
                  <a:lumMod val="10000"/>
                </a:schemeClr>
              </a:solidFill>
            </a:endParaRPr>
          </a:p>
          <a:p>
            <a:pPr marL="0" indent="0">
              <a:buNone/>
            </a:pPr>
            <a:r>
              <a:rPr lang="ja-JP" altLang="en-US" sz="2800" dirty="0">
                <a:solidFill>
                  <a:schemeClr val="bg2">
                    <a:lumMod val="10000"/>
                  </a:schemeClr>
                </a:solidFill>
              </a:rPr>
              <a:t>→</a:t>
            </a:r>
            <a:r>
              <a:rPr lang="ja-JP" altLang="en-US" sz="2800" dirty="0">
                <a:solidFill>
                  <a:schemeClr val="accent1"/>
                </a:solidFill>
              </a:rPr>
              <a:t>日数、剤数が変更になることで処方料が変わるため。</a:t>
            </a:r>
            <a:endParaRPr lang="en-US" altLang="ja-JP" sz="2800" dirty="0">
              <a:solidFill>
                <a:schemeClr val="accent1"/>
              </a:solidFill>
            </a:endParaRPr>
          </a:p>
          <a:p>
            <a:pPr marL="0" indent="0">
              <a:buNone/>
            </a:pPr>
            <a:endParaRPr lang="en-US" altLang="ja-JP" sz="2800" dirty="0">
              <a:solidFill>
                <a:schemeClr val="accent1"/>
              </a:solidFill>
            </a:endParaRPr>
          </a:p>
          <a:p>
            <a:pPr marL="0" indent="0">
              <a:buNone/>
            </a:pPr>
            <a:r>
              <a:rPr lang="en-US" altLang="ja-JP" dirty="0">
                <a:solidFill>
                  <a:schemeClr val="bg2">
                    <a:lumMod val="10000"/>
                  </a:schemeClr>
                </a:solidFill>
              </a:rPr>
              <a:t>※</a:t>
            </a:r>
            <a:r>
              <a:rPr lang="ja-JP" altLang="en-US" dirty="0">
                <a:solidFill>
                  <a:schemeClr val="bg2">
                    <a:lumMod val="10000"/>
                  </a:schemeClr>
                </a:solidFill>
              </a:rPr>
              <a:t>「保険医療機関へ確認したうえで調剤」に☑がある処方は対象外とする。</a:t>
            </a:r>
            <a:endParaRPr lang="en-US" altLang="ja-JP" dirty="0">
              <a:solidFill>
                <a:schemeClr val="bg2">
                  <a:lumMod val="10000"/>
                </a:schemeClr>
              </a:solidFill>
            </a:endParaRPr>
          </a:p>
          <a:p>
            <a:pPr marL="0" indent="0">
              <a:buNone/>
            </a:pPr>
            <a:endParaRPr lang="en-US" altLang="ja-JP" sz="2800" b="1" dirty="0">
              <a:solidFill>
                <a:schemeClr val="bg2">
                  <a:lumMod val="10000"/>
                </a:schemeClr>
              </a:solidFill>
            </a:endParaRPr>
          </a:p>
          <a:p>
            <a:pPr marL="0" indent="0">
              <a:buNone/>
            </a:pPr>
            <a:r>
              <a:rPr lang="en-US" altLang="ja-JP" dirty="0">
                <a:solidFill>
                  <a:schemeClr val="bg2">
                    <a:lumMod val="10000"/>
                  </a:schemeClr>
                </a:solidFill>
              </a:rPr>
              <a:t>※</a:t>
            </a:r>
            <a:r>
              <a:rPr lang="ja-JP" altLang="en-US" dirty="0">
                <a:solidFill>
                  <a:schemeClr val="bg2">
                    <a:lumMod val="10000"/>
                  </a:schemeClr>
                </a:solidFill>
              </a:rPr>
              <a:t>調整の際は、数日分の余裕をもって行うこと。</a:t>
            </a:r>
            <a:endParaRPr kumimoji="0" lang="ja-JP" altLang="en-US" sz="2800" i="0" u="none" strike="noStrike" cap="none" spc="0" normalizeH="0" baseline="0" dirty="0">
              <a:ln>
                <a:noFill/>
              </a:ln>
              <a:solidFill>
                <a:schemeClr val="bg2">
                  <a:lumMod val="10000"/>
                </a:schemeClr>
              </a:solidFill>
              <a:effectLst/>
              <a:uFillTx/>
              <a:latin typeface="ヒラギノ角ゴ ProN W3"/>
              <a:ea typeface="ヒラギノ角ゴ ProN W3"/>
              <a:cs typeface="ヒラギノ角ゴ ProN W3"/>
              <a:sym typeface="ヒラギノ角ゴ ProN W3"/>
            </a:endParaRPr>
          </a:p>
          <a:p>
            <a:pPr marL="0" indent="0">
              <a:buNone/>
            </a:pPr>
            <a:endParaRPr lang="en-US" altLang="ja-JP" dirty="0"/>
          </a:p>
          <a:p>
            <a:pPr marL="0" indent="0">
              <a:buNone/>
            </a:pPr>
            <a:endParaRPr lang="en-US" altLang="ja-JP" dirty="0"/>
          </a:p>
          <a:p>
            <a:pPr marL="0" indent="0">
              <a:buNone/>
            </a:pPr>
            <a:endParaRPr lang="en-US" altLang="ja-JP" dirty="0"/>
          </a:p>
          <a:p>
            <a:endParaRPr kumimoji="1" lang="ja-JP" altLang="en-US" dirty="0"/>
          </a:p>
        </p:txBody>
      </p:sp>
    </p:spTree>
    <p:extLst>
      <p:ext uri="{BB962C8B-B14F-4D97-AF65-F5344CB8AC3E}">
        <p14:creationId xmlns:p14="http://schemas.microsoft.com/office/powerpoint/2010/main" val="5943396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05D531-8635-3197-42D3-5F356832FC02}"/>
              </a:ext>
            </a:extLst>
          </p:cNvPr>
          <p:cNvSpPr>
            <a:spLocks noGrp="1"/>
          </p:cNvSpPr>
          <p:nvPr>
            <p:ph type="title"/>
          </p:nvPr>
        </p:nvSpPr>
        <p:spPr>
          <a:xfrm>
            <a:off x="96715" y="0"/>
            <a:ext cx="11781692" cy="1325563"/>
          </a:xfrm>
        </p:spPr>
        <p:txBody>
          <a:bodyPr/>
          <a:lstStyle/>
          <a:p>
            <a:r>
              <a:rPr kumimoji="1" lang="en-US" altLang="ja-JP" dirty="0"/>
              <a:t>6</a:t>
            </a:r>
            <a:r>
              <a:rPr kumimoji="1" lang="ja-JP" altLang="en-US" dirty="0"/>
              <a:t>）</a:t>
            </a:r>
            <a:r>
              <a:rPr kumimoji="1" lang="ja-JP" altLang="en-US" b="1" dirty="0">
                <a:solidFill>
                  <a:srgbClr val="FF0000"/>
                </a:solidFill>
              </a:rPr>
              <a:t>ビスホスホネート製剤</a:t>
            </a:r>
            <a:r>
              <a:rPr kumimoji="1" lang="ja-JP" altLang="en-US" dirty="0"/>
              <a:t>の処方日数の適正化</a:t>
            </a:r>
          </a:p>
        </p:txBody>
      </p:sp>
      <p:sp>
        <p:nvSpPr>
          <p:cNvPr id="3" name="コンテンツ プレースホルダー 2">
            <a:extLst>
              <a:ext uri="{FF2B5EF4-FFF2-40B4-BE49-F238E27FC236}">
                <a16:creationId xmlns:a16="http://schemas.microsoft.com/office/drawing/2014/main" id="{F4FB8D19-EB31-803F-BEB1-B3E5821E0A0D}"/>
              </a:ext>
            </a:extLst>
          </p:cNvPr>
          <p:cNvSpPr>
            <a:spLocks noGrp="1"/>
          </p:cNvSpPr>
          <p:nvPr>
            <p:ph idx="1"/>
          </p:nvPr>
        </p:nvSpPr>
        <p:spPr>
          <a:xfrm>
            <a:off x="205154" y="2317579"/>
            <a:ext cx="11781692" cy="4560277"/>
          </a:xfrm>
        </p:spPr>
        <p:txBody>
          <a:bodyPr>
            <a:normAutofit/>
          </a:bodyPr>
          <a:lstStyle/>
          <a:p>
            <a:pPr marL="0" indent="0">
              <a:buNone/>
            </a:pPr>
            <a:r>
              <a:rPr lang="ja-JP" altLang="en-US" dirty="0">
                <a:solidFill>
                  <a:schemeClr val="bg2">
                    <a:lumMod val="10000"/>
                  </a:schemeClr>
                </a:solidFill>
              </a:rPr>
              <a:t>・</a:t>
            </a:r>
            <a:r>
              <a:rPr lang="ja-JP" altLang="en-US" dirty="0">
                <a:solidFill>
                  <a:srgbClr val="FF0000"/>
                </a:solidFill>
              </a:rPr>
              <a:t>週１回、月１回製剤</a:t>
            </a:r>
            <a:r>
              <a:rPr lang="ja-JP" altLang="en-US" dirty="0">
                <a:solidFill>
                  <a:schemeClr val="bg2">
                    <a:lumMod val="10000"/>
                  </a:schemeClr>
                </a:solidFill>
              </a:rPr>
              <a:t>と指示された</a:t>
            </a:r>
            <a:r>
              <a:rPr lang="ja-JP" altLang="en-US" dirty="0">
                <a:solidFill>
                  <a:srgbClr val="FF0000"/>
                </a:solidFill>
              </a:rPr>
              <a:t>ビスホスホネート製剤</a:t>
            </a:r>
            <a:r>
              <a:rPr lang="ja-JP" altLang="en-US" dirty="0">
                <a:solidFill>
                  <a:schemeClr val="bg2">
                    <a:lumMod val="10000"/>
                  </a:schemeClr>
                </a:solidFill>
              </a:rPr>
              <a:t>が連日投与の</a:t>
            </a:r>
            <a:r>
              <a:rPr lang="ja-JP" altLang="en-US" dirty="0">
                <a:solidFill>
                  <a:schemeClr val="accent1"/>
                </a:solidFill>
              </a:rPr>
              <a:t>他の薬剤と同一日数処方</a:t>
            </a:r>
            <a:r>
              <a:rPr lang="ja-JP" altLang="en-US" dirty="0">
                <a:solidFill>
                  <a:schemeClr val="bg2">
                    <a:lumMod val="10000"/>
                  </a:schemeClr>
                </a:solidFill>
              </a:rPr>
              <a:t>されていて、</a:t>
            </a:r>
            <a:r>
              <a:rPr lang="ja-JP" altLang="en-US" b="1" u="sng" dirty="0">
                <a:solidFill>
                  <a:schemeClr val="bg2">
                    <a:lumMod val="10000"/>
                  </a:schemeClr>
                </a:solidFill>
              </a:rPr>
              <a:t>処方間違いが明確</a:t>
            </a:r>
            <a:r>
              <a:rPr lang="ja-JP" altLang="en-US" dirty="0">
                <a:solidFill>
                  <a:schemeClr val="bg2">
                    <a:lumMod val="10000"/>
                  </a:schemeClr>
                </a:solidFill>
              </a:rPr>
              <a:t>な場合</a:t>
            </a:r>
          </a:p>
          <a:p>
            <a:pPr marL="0" indent="0">
              <a:buNone/>
            </a:pPr>
            <a:endParaRPr lang="en-US" altLang="ja-JP" dirty="0">
              <a:solidFill>
                <a:schemeClr val="bg2">
                  <a:lumMod val="10000"/>
                </a:schemeClr>
              </a:solidFill>
            </a:endParaRPr>
          </a:p>
          <a:p>
            <a:pPr marL="0" indent="0">
              <a:buNone/>
            </a:pPr>
            <a:r>
              <a:rPr lang="ja-JP" altLang="en-US" sz="2800" dirty="0">
                <a:solidFill>
                  <a:schemeClr val="bg2">
                    <a:lumMod val="10000"/>
                  </a:schemeClr>
                </a:solidFill>
              </a:rPr>
              <a:t>・ベネット錠</a:t>
            </a:r>
            <a:r>
              <a:rPr lang="en-US" altLang="ja-JP" dirty="0">
                <a:solidFill>
                  <a:schemeClr val="bg2">
                    <a:lumMod val="10000"/>
                  </a:schemeClr>
                </a:solidFill>
              </a:rPr>
              <a:t>17.5</a:t>
            </a:r>
            <a:r>
              <a:rPr lang="ja-JP" altLang="en-US" dirty="0">
                <a:solidFill>
                  <a:schemeClr val="bg2">
                    <a:lumMod val="10000"/>
                  </a:schemeClr>
                </a:solidFill>
              </a:rPr>
              <a:t>㎎　</a:t>
            </a:r>
            <a:r>
              <a:rPr lang="en-US" altLang="ja-JP" dirty="0">
                <a:solidFill>
                  <a:schemeClr val="bg2">
                    <a:lumMod val="10000"/>
                  </a:schemeClr>
                </a:solidFill>
              </a:rPr>
              <a:t>1</a:t>
            </a:r>
            <a:r>
              <a:rPr lang="ja-JP" altLang="en-US" dirty="0">
                <a:solidFill>
                  <a:schemeClr val="bg2">
                    <a:lumMod val="10000"/>
                  </a:schemeClr>
                </a:solidFill>
              </a:rPr>
              <a:t>錠　分</a:t>
            </a:r>
            <a:r>
              <a:rPr lang="en-US" altLang="ja-JP" dirty="0">
                <a:solidFill>
                  <a:schemeClr val="bg2">
                    <a:lumMod val="10000"/>
                  </a:schemeClr>
                </a:solidFill>
              </a:rPr>
              <a:t>1</a:t>
            </a:r>
            <a:r>
              <a:rPr lang="ja-JP" altLang="en-US" dirty="0">
                <a:solidFill>
                  <a:schemeClr val="bg2">
                    <a:lumMod val="10000"/>
                  </a:schemeClr>
                </a:solidFill>
              </a:rPr>
              <a:t>起床時　</a:t>
            </a:r>
            <a:r>
              <a:rPr lang="en-US" altLang="ja-JP" b="1" u="sng" dirty="0">
                <a:solidFill>
                  <a:schemeClr val="bg2">
                    <a:lumMod val="10000"/>
                  </a:schemeClr>
                </a:solidFill>
              </a:rPr>
              <a:t>14</a:t>
            </a:r>
            <a:r>
              <a:rPr lang="ja-JP" altLang="en-US" b="1" u="sng" dirty="0">
                <a:solidFill>
                  <a:schemeClr val="bg2">
                    <a:lumMod val="10000"/>
                  </a:schemeClr>
                </a:solidFill>
              </a:rPr>
              <a:t>日分</a:t>
            </a:r>
            <a:endParaRPr lang="en-US" altLang="ja-JP" b="1" u="sng" dirty="0">
              <a:solidFill>
                <a:schemeClr val="bg2">
                  <a:lumMod val="10000"/>
                </a:schemeClr>
              </a:solidFill>
            </a:endParaRPr>
          </a:p>
          <a:p>
            <a:pPr marL="0" indent="0">
              <a:buNone/>
            </a:pPr>
            <a:r>
              <a:rPr lang="ja-JP" altLang="en-US" sz="2800" dirty="0">
                <a:solidFill>
                  <a:schemeClr val="bg2">
                    <a:lumMod val="10000"/>
                  </a:schemeClr>
                </a:solidFill>
              </a:rPr>
              <a:t>　ラベプラゾール錠</a:t>
            </a:r>
            <a:r>
              <a:rPr lang="en-US" altLang="ja-JP" sz="2800" dirty="0">
                <a:solidFill>
                  <a:schemeClr val="bg2">
                    <a:lumMod val="10000"/>
                  </a:schemeClr>
                </a:solidFill>
              </a:rPr>
              <a:t>5</a:t>
            </a:r>
            <a:r>
              <a:rPr lang="ja-JP" altLang="en-US" sz="2800" dirty="0">
                <a:solidFill>
                  <a:schemeClr val="bg2">
                    <a:lumMod val="10000"/>
                  </a:schemeClr>
                </a:solidFill>
              </a:rPr>
              <a:t>㎎　１錠　分</a:t>
            </a:r>
            <a:r>
              <a:rPr lang="en-US" altLang="ja-JP" sz="2800" dirty="0">
                <a:solidFill>
                  <a:schemeClr val="bg2">
                    <a:lumMod val="10000"/>
                  </a:schemeClr>
                </a:solidFill>
              </a:rPr>
              <a:t>1</a:t>
            </a:r>
            <a:r>
              <a:rPr lang="ja-JP" altLang="en-US" sz="2800" dirty="0">
                <a:solidFill>
                  <a:schemeClr val="bg2">
                    <a:lumMod val="10000"/>
                  </a:schemeClr>
                </a:solidFill>
              </a:rPr>
              <a:t>就寝前　</a:t>
            </a:r>
            <a:r>
              <a:rPr lang="en-US" altLang="ja-JP" sz="2800" b="1" dirty="0">
                <a:solidFill>
                  <a:schemeClr val="bg2">
                    <a:lumMod val="10000"/>
                  </a:schemeClr>
                </a:solidFill>
              </a:rPr>
              <a:t>14</a:t>
            </a:r>
            <a:r>
              <a:rPr lang="ja-JP" altLang="en-US" sz="2800" b="1" dirty="0">
                <a:solidFill>
                  <a:schemeClr val="bg2">
                    <a:lumMod val="10000"/>
                  </a:schemeClr>
                </a:solidFill>
              </a:rPr>
              <a:t>日分</a:t>
            </a:r>
            <a:endParaRPr lang="en-US" altLang="ja-JP" sz="2800" b="1" dirty="0">
              <a:solidFill>
                <a:schemeClr val="bg2">
                  <a:lumMod val="10000"/>
                </a:schemeClr>
              </a:solidFill>
            </a:endParaRPr>
          </a:p>
          <a:p>
            <a:pPr marL="0" indent="0">
              <a:buNone/>
            </a:pPr>
            <a:endParaRPr lang="en-US" altLang="ja-JP" sz="2800" b="1" dirty="0">
              <a:solidFill>
                <a:schemeClr val="bg2">
                  <a:lumMod val="10000"/>
                </a:schemeClr>
              </a:solidFill>
            </a:endParaRPr>
          </a:p>
          <a:p>
            <a:pPr marL="0" indent="0">
              <a:buNone/>
            </a:pPr>
            <a:r>
              <a:rPr lang="ja-JP" altLang="en-US" dirty="0">
                <a:solidFill>
                  <a:schemeClr val="bg2">
                    <a:lumMod val="10000"/>
                  </a:schemeClr>
                </a:solidFill>
              </a:rPr>
              <a:t>→</a:t>
            </a:r>
            <a:r>
              <a:rPr lang="ja-JP" altLang="en-US" sz="2800" dirty="0">
                <a:solidFill>
                  <a:schemeClr val="bg2">
                    <a:lumMod val="10000"/>
                  </a:schemeClr>
                </a:solidFill>
              </a:rPr>
              <a:t>ベネット錠</a:t>
            </a:r>
            <a:r>
              <a:rPr lang="en-US" altLang="ja-JP" dirty="0">
                <a:solidFill>
                  <a:schemeClr val="bg2">
                    <a:lumMod val="10000"/>
                  </a:schemeClr>
                </a:solidFill>
              </a:rPr>
              <a:t>17.5</a:t>
            </a:r>
            <a:r>
              <a:rPr lang="ja-JP" altLang="en-US" dirty="0">
                <a:solidFill>
                  <a:schemeClr val="bg2">
                    <a:lumMod val="10000"/>
                  </a:schemeClr>
                </a:solidFill>
              </a:rPr>
              <a:t>㎎</a:t>
            </a:r>
            <a:r>
              <a:rPr lang="ja-JP" altLang="en-US" dirty="0">
                <a:solidFill>
                  <a:schemeClr val="accent1"/>
                </a:solidFill>
              </a:rPr>
              <a:t>（週</a:t>
            </a:r>
            <a:r>
              <a:rPr lang="en-US" altLang="ja-JP" dirty="0">
                <a:solidFill>
                  <a:schemeClr val="accent1"/>
                </a:solidFill>
              </a:rPr>
              <a:t>1</a:t>
            </a:r>
            <a:r>
              <a:rPr lang="ja-JP" altLang="en-US" dirty="0">
                <a:solidFill>
                  <a:schemeClr val="accent1"/>
                </a:solidFill>
              </a:rPr>
              <a:t>回製剤）</a:t>
            </a:r>
            <a:r>
              <a:rPr lang="en-US" altLang="ja-JP" dirty="0">
                <a:solidFill>
                  <a:schemeClr val="bg2">
                    <a:lumMod val="10000"/>
                  </a:schemeClr>
                </a:solidFill>
              </a:rPr>
              <a:t>1</a:t>
            </a:r>
            <a:r>
              <a:rPr lang="ja-JP" altLang="en-US" dirty="0">
                <a:solidFill>
                  <a:schemeClr val="bg2">
                    <a:lumMod val="10000"/>
                  </a:schemeClr>
                </a:solidFill>
              </a:rPr>
              <a:t>錠　分</a:t>
            </a:r>
            <a:r>
              <a:rPr lang="en-US" altLang="ja-JP" dirty="0">
                <a:solidFill>
                  <a:schemeClr val="bg2">
                    <a:lumMod val="10000"/>
                  </a:schemeClr>
                </a:solidFill>
              </a:rPr>
              <a:t>1</a:t>
            </a:r>
            <a:r>
              <a:rPr lang="ja-JP" altLang="en-US" dirty="0">
                <a:solidFill>
                  <a:schemeClr val="bg2">
                    <a:lumMod val="10000"/>
                  </a:schemeClr>
                </a:solidFill>
              </a:rPr>
              <a:t>起床時　</a:t>
            </a:r>
            <a:r>
              <a:rPr lang="en-US" altLang="ja-JP" b="1" u="sng" dirty="0">
                <a:solidFill>
                  <a:schemeClr val="bg2">
                    <a:lumMod val="10000"/>
                  </a:schemeClr>
                </a:solidFill>
              </a:rPr>
              <a:t>2</a:t>
            </a:r>
            <a:r>
              <a:rPr lang="ja-JP" altLang="en-US" b="1" u="sng" dirty="0">
                <a:solidFill>
                  <a:schemeClr val="bg2">
                    <a:lumMod val="10000"/>
                  </a:schemeClr>
                </a:solidFill>
              </a:rPr>
              <a:t>日分</a:t>
            </a:r>
            <a:endParaRPr lang="en-US" altLang="ja-JP" sz="2800" b="1" u="sng" dirty="0">
              <a:solidFill>
                <a:schemeClr val="bg2">
                  <a:lumMod val="10000"/>
                </a:schemeClr>
              </a:solidFill>
            </a:endParaRPr>
          </a:p>
          <a:p>
            <a:pPr marL="0" indent="0">
              <a:buNone/>
            </a:pPr>
            <a:endParaRPr lang="en-US" altLang="ja-JP" sz="2800" b="1" dirty="0">
              <a:solidFill>
                <a:schemeClr val="bg2">
                  <a:lumMod val="10000"/>
                </a:schemeClr>
              </a:solidFill>
            </a:endParaRPr>
          </a:p>
          <a:p>
            <a:pPr marL="0" indent="0">
              <a:buNone/>
            </a:pPr>
            <a:endParaRPr kumimoji="0" lang="ja-JP" altLang="en-US" sz="2800" i="0" u="none" strike="noStrike" cap="none" spc="0" normalizeH="0" baseline="0" dirty="0">
              <a:ln>
                <a:noFill/>
              </a:ln>
              <a:solidFill>
                <a:schemeClr val="bg2">
                  <a:lumMod val="10000"/>
                </a:schemeClr>
              </a:solidFill>
              <a:effectLst/>
              <a:uFillTx/>
              <a:latin typeface="ヒラギノ角ゴ ProN W3"/>
              <a:ea typeface="ヒラギノ角ゴ ProN W3"/>
              <a:cs typeface="ヒラギノ角ゴ ProN W3"/>
              <a:sym typeface="ヒラギノ角ゴ ProN W3"/>
            </a:endParaRPr>
          </a:p>
          <a:p>
            <a:pPr marL="0" indent="0">
              <a:buNone/>
            </a:pPr>
            <a:endParaRPr lang="en-US" altLang="ja-JP" dirty="0"/>
          </a:p>
          <a:p>
            <a:pPr marL="0" indent="0">
              <a:buNone/>
            </a:pPr>
            <a:endParaRPr lang="en-US" altLang="ja-JP" dirty="0"/>
          </a:p>
          <a:p>
            <a:pPr marL="0" indent="0">
              <a:buNone/>
            </a:pPr>
            <a:endParaRPr lang="en-US" altLang="ja-JP" dirty="0"/>
          </a:p>
          <a:p>
            <a:endParaRPr kumimoji="1" lang="ja-JP" altLang="en-US" dirty="0"/>
          </a:p>
        </p:txBody>
      </p:sp>
      <p:sp>
        <p:nvSpPr>
          <p:cNvPr id="6" name="吹き出し: 角を丸めた四角形 5">
            <a:extLst>
              <a:ext uri="{FF2B5EF4-FFF2-40B4-BE49-F238E27FC236}">
                <a16:creationId xmlns:a16="http://schemas.microsoft.com/office/drawing/2014/main" id="{3172F5A9-2B3B-D6EF-C51D-97694BF5D65F}"/>
              </a:ext>
            </a:extLst>
          </p:cNvPr>
          <p:cNvSpPr/>
          <p:nvPr/>
        </p:nvSpPr>
        <p:spPr>
          <a:xfrm>
            <a:off x="8956432" y="3569676"/>
            <a:ext cx="3030414" cy="996462"/>
          </a:xfrm>
          <a:prstGeom prst="wedgeRoundRectCallout">
            <a:avLst>
              <a:gd name="adj1" fmla="val -76420"/>
              <a:gd name="adj2" fmla="val -15890"/>
              <a:gd name="adj3" fmla="val 16667"/>
            </a:avLst>
          </a:prstGeom>
          <a:solidFill>
            <a:schemeClr val="bg1"/>
          </a:solid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tLang="ja-JP" sz="1800" b="1" dirty="0">
              <a:solidFill>
                <a:srgbClr val="FF0000"/>
              </a:solidFill>
            </a:endParaRPr>
          </a:p>
          <a:p>
            <a:pPr algn="ctr"/>
            <a:r>
              <a:rPr lang="ja-JP" altLang="en-US" sz="1800" b="1" dirty="0">
                <a:solidFill>
                  <a:srgbClr val="FF0000"/>
                </a:solidFill>
              </a:rPr>
              <a:t>週</a:t>
            </a:r>
            <a:r>
              <a:rPr lang="en-US" altLang="ja-JP" sz="1800" b="1" dirty="0">
                <a:solidFill>
                  <a:srgbClr val="FF0000"/>
                </a:solidFill>
              </a:rPr>
              <a:t>1</a:t>
            </a:r>
            <a:r>
              <a:rPr lang="ja-JP" altLang="en-US" sz="1800" b="1" dirty="0">
                <a:solidFill>
                  <a:srgbClr val="FF0000"/>
                </a:solidFill>
              </a:rPr>
              <a:t>回製剤</a:t>
            </a:r>
            <a:r>
              <a:rPr lang="ja-JP" altLang="en-US" sz="1800" b="1" dirty="0">
                <a:solidFill>
                  <a:schemeClr val="tx1"/>
                </a:solidFill>
              </a:rPr>
              <a:t>だが</a:t>
            </a:r>
            <a:endParaRPr lang="en-US" altLang="ja-JP" sz="1800" b="1" dirty="0">
              <a:solidFill>
                <a:schemeClr val="tx1"/>
              </a:solidFill>
            </a:endParaRPr>
          </a:p>
          <a:p>
            <a:pPr algn="ctr"/>
            <a:r>
              <a:rPr lang="en-US" altLang="ja-JP" b="1" dirty="0">
                <a:solidFill>
                  <a:schemeClr val="tx1"/>
                </a:solidFill>
              </a:rPr>
              <a:t>14</a:t>
            </a:r>
            <a:r>
              <a:rPr lang="ja-JP" altLang="en-US" b="1" dirty="0">
                <a:solidFill>
                  <a:schemeClr val="tx1"/>
                </a:solidFill>
              </a:rPr>
              <a:t>日分で処方されている</a:t>
            </a:r>
            <a:endParaRPr lang="en-US" altLang="ja-JP" sz="1800" b="1" dirty="0">
              <a:solidFill>
                <a:schemeClr val="tx1"/>
              </a:solidFill>
            </a:endParaRPr>
          </a:p>
          <a:p>
            <a:pPr algn="ctr"/>
            <a:endParaRPr kumimoji="1" lang="ja-JP" altLang="en-US" dirty="0"/>
          </a:p>
        </p:txBody>
      </p:sp>
      <p:sp>
        <p:nvSpPr>
          <p:cNvPr id="4" name="吹き出し: 角を丸めた四角形 3">
            <a:extLst>
              <a:ext uri="{FF2B5EF4-FFF2-40B4-BE49-F238E27FC236}">
                <a16:creationId xmlns:a16="http://schemas.microsoft.com/office/drawing/2014/main" id="{DE7D7749-7CBC-2BB9-682C-3BC027C113C8}"/>
              </a:ext>
            </a:extLst>
          </p:cNvPr>
          <p:cNvSpPr/>
          <p:nvPr/>
        </p:nvSpPr>
        <p:spPr>
          <a:xfrm>
            <a:off x="5714999" y="992016"/>
            <a:ext cx="6271847" cy="832340"/>
          </a:xfrm>
          <a:prstGeom prst="wedgeRoundRectCallout">
            <a:avLst>
              <a:gd name="adj1" fmla="val -56236"/>
              <a:gd name="adj2" fmla="val -43674"/>
              <a:gd name="adj3" fmla="val 16667"/>
            </a:avLst>
          </a:prstGeom>
          <a:solidFill>
            <a:schemeClr val="bg1"/>
          </a:solid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tLang="ja-JP" sz="1800" dirty="0">
              <a:solidFill>
                <a:srgbClr val="FF0000"/>
              </a:solidFill>
            </a:endParaRPr>
          </a:p>
          <a:p>
            <a:pPr algn="ctr"/>
            <a:r>
              <a:rPr lang="en-US" altLang="ja-JP" b="1" dirty="0">
                <a:solidFill>
                  <a:schemeClr val="tx1"/>
                </a:solidFill>
              </a:rPr>
              <a:t>R5</a:t>
            </a:r>
            <a:r>
              <a:rPr lang="ja-JP" altLang="en-US" b="1" dirty="0">
                <a:solidFill>
                  <a:schemeClr val="tx1"/>
                </a:solidFill>
              </a:rPr>
              <a:t>年度（第１版）では</a:t>
            </a:r>
            <a:endParaRPr lang="en-US" altLang="ja-JP" b="1" dirty="0">
              <a:solidFill>
                <a:schemeClr val="tx1"/>
              </a:solidFill>
            </a:endParaRPr>
          </a:p>
          <a:p>
            <a:pPr algn="ctr"/>
            <a:r>
              <a:rPr lang="ja-JP" altLang="en-US" b="1" dirty="0">
                <a:solidFill>
                  <a:schemeClr val="tx1"/>
                </a:solidFill>
              </a:rPr>
              <a:t>「処方日数の適正化」だったのを</a:t>
            </a:r>
            <a:r>
              <a:rPr lang="en-US" altLang="ja-JP" b="1" u="sng" dirty="0">
                <a:solidFill>
                  <a:srgbClr val="FF0000"/>
                </a:solidFill>
              </a:rPr>
              <a:t>BP</a:t>
            </a:r>
            <a:r>
              <a:rPr lang="ja-JP" altLang="en-US" b="1" u="sng" dirty="0">
                <a:solidFill>
                  <a:srgbClr val="FF0000"/>
                </a:solidFill>
              </a:rPr>
              <a:t>製剤に限定</a:t>
            </a:r>
            <a:r>
              <a:rPr lang="ja-JP" altLang="en-US" sz="1800" b="1" dirty="0"/>
              <a:t>〇</a:t>
            </a:r>
            <a:endParaRPr lang="en-US" altLang="ja-JP" sz="1800" b="1" dirty="0"/>
          </a:p>
          <a:p>
            <a:pPr algn="ctr"/>
            <a:endParaRPr kumimoji="1" lang="ja-JP" altLang="en-US" dirty="0"/>
          </a:p>
        </p:txBody>
      </p:sp>
    </p:spTree>
    <p:extLst>
      <p:ext uri="{BB962C8B-B14F-4D97-AF65-F5344CB8AC3E}">
        <p14:creationId xmlns:p14="http://schemas.microsoft.com/office/powerpoint/2010/main" val="2812311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05D531-8635-3197-42D3-5F356832FC02}"/>
              </a:ext>
            </a:extLst>
          </p:cNvPr>
          <p:cNvSpPr>
            <a:spLocks noGrp="1"/>
          </p:cNvSpPr>
          <p:nvPr>
            <p:ph type="title"/>
          </p:nvPr>
        </p:nvSpPr>
        <p:spPr>
          <a:xfrm>
            <a:off x="107618" y="36576"/>
            <a:ext cx="11781692" cy="1325563"/>
          </a:xfrm>
        </p:spPr>
        <p:txBody>
          <a:bodyPr>
            <a:normAutofit/>
          </a:bodyPr>
          <a:lstStyle/>
          <a:p>
            <a:r>
              <a:rPr lang="en-US" altLang="ja-JP" sz="3600" dirty="0"/>
              <a:t>7</a:t>
            </a:r>
            <a:r>
              <a:rPr kumimoji="1" lang="ja-JP" altLang="en-US" sz="3600" dirty="0"/>
              <a:t>）その他</a:t>
            </a:r>
          </a:p>
        </p:txBody>
      </p:sp>
      <p:sp>
        <p:nvSpPr>
          <p:cNvPr id="3" name="コンテンツ プレースホルダー 2">
            <a:extLst>
              <a:ext uri="{FF2B5EF4-FFF2-40B4-BE49-F238E27FC236}">
                <a16:creationId xmlns:a16="http://schemas.microsoft.com/office/drawing/2014/main" id="{F4FB8D19-EB31-803F-BEB1-B3E5821E0A0D}"/>
              </a:ext>
            </a:extLst>
          </p:cNvPr>
          <p:cNvSpPr>
            <a:spLocks noGrp="1"/>
          </p:cNvSpPr>
          <p:nvPr>
            <p:ph idx="1"/>
          </p:nvPr>
        </p:nvSpPr>
        <p:spPr>
          <a:xfrm>
            <a:off x="205154" y="1011936"/>
            <a:ext cx="11781692" cy="5730241"/>
          </a:xfrm>
        </p:spPr>
        <p:txBody>
          <a:bodyPr>
            <a:normAutofit fontScale="92500" lnSpcReduction="10000"/>
          </a:bodyPr>
          <a:lstStyle/>
          <a:p>
            <a:pPr marL="514350" indent="-514350">
              <a:buFont typeface="+mj-ea"/>
              <a:buAutoNum type="circleNumDbPlain"/>
            </a:pPr>
            <a:r>
              <a:rPr lang="ja-JP" altLang="en-US" dirty="0">
                <a:solidFill>
                  <a:schemeClr val="bg2">
                    <a:lumMod val="10000"/>
                  </a:schemeClr>
                </a:solidFill>
              </a:rPr>
              <a:t>インスリン（ペン型）の</a:t>
            </a:r>
            <a:r>
              <a:rPr lang="ja-JP" altLang="en-US" dirty="0">
                <a:solidFill>
                  <a:srgbClr val="FF0000"/>
                </a:solidFill>
              </a:rPr>
              <a:t>針の本数の変更</a:t>
            </a:r>
            <a:r>
              <a:rPr lang="ja-JP" altLang="en-US" dirty="0">
                <a:solidFill>
                  <a:schemeClr val="bg2">
                    <a:lumMod val="10000"/>
                  </a:schemeClr>
                </a:solidFill>
              </a:rPr>
              <a:t>はプロトコル可。</a:t>
            </a:r>
            <a:endParaRPr lang="en-US" altLang="ja-JP" dirty="0">
              <a:solidFill>
                <a:schemeClr val="bg2">
                  <a:lumMod val="10000"/>
                </a:schemeClr>
              </a:solidFill>
            </a:endParaRPr>
          </a:p>
          <a:p>
            <a:pPr marL="0" indent="0">
              <a:buNone/>
            </a:pPr>
            <a:r>
              <a:rPr lang="ja-JP" altLang="en-US" sz="2600" dirty="0"/>
              <a:t>・</a:t>
            </a:r>
            <a:r>
              <a:rPr lang="en-US" altLang="ja-JP" sz="2600" b="1" dirty="0">
                <a:solidFill>
                  <a:srgbClr val="FF0000"/>
                </a:solidFill>
              </a:rPr>
              <a:t>0</a:t>
            </a:r>
            <a:r>
              <a:rPr lang="ja-JP" altLang="en-US" sz="2600" b="1" dirty="0">
                <a:solidFill>
                  <a:srgbClr val="FF0000"/>
                </a:solidFill>
              </a:rPr>
              <a:t>も可</a:t>
            </a:r>
            <a:r>
              <a:rPr lang="ja-JP" altLang="en-US" sz="2600" dirty="0"/>
              <a:t>→</a:t>
            </a:r>
            <a:r>
              <a:rPr lang="ja-JP" altLang="en-US" sz="2600" dirty="0">
                <a:solidFill>
                  <a:schemeClr val="accent1"/>
                </a:solidFill>
              </a:rPr>
              <a:t>針（材料）は処方料取らないため</a:t>
            </a:r>
            <a:r>
              <a:rPr lang="ja-JP" altLang="en-US" sz="2600" dirty="0"/>
              <a:t>。</a:t>
            </a:r>
          </a:p>
          <a:p>
            <a:pPr marL="0" indent="0">
              <a:buNone/>
            </a:pPr>
            <a:r>
              <a:rPr lang="en-US" altLang="ja-JP" sz="2600" u="sng" dirty="0"/>
              <a:t>※</a:t>
            </a:r>
            <a:r>
              <a:rPr lang="ja-JP" altLang="en-US" sz="2600" u="sng" dirty="0"/>
              <a:t>針のみの院外処方は出来ないため余裕を持った調整を</a:t>
            </a:r>
            <a:r>
              <a:rPr lang="ja-JP" altLang="en-US" u="sng" dirty="0"/>
              <a:t>。</a:t>
            </a:r>
            <a:endParaRPr lang="en-US" altLang="ja-JP" u="sng" dirty="0"/>
          </a:p>
          <a:p>
            <a:pPr marL="0" indent="0">
              <a:buNone/>
            </a:pPr>
            <a:endParaRPr lang="en-US" altLang="ja-JP" dirty="0"/>
          </a:p>
          <a:p>
            <a:pPr marL="514350" indent="-514350">
              <a:buFont typeface="+mj-ea"/>
              <a:buAutoNum type="circleNumDbPlain" startAt="2"/>
            </a:pPr>
            <a:r>
              <a:rPr lang="ja-JP" altLang="en-US" dirty="0">
                <a:solidFill>
                  <a:schemeClr val="accent1"/>
                </a:solidFill>
              </a:rPr>
              <a:t>外用薬</a:t>
            </a:r>
            <a:r>
              <a:rPr lang="ja-JP" altLang="en-US" dirty="0"/>
              <a:t>の用法で</a:t>
            </a:r>
            <a:r>
              <a:rPr lang="ja-JP" altLang="en-US" dirty="0">
                <a:solidFill>
                  <a:schemeClr val="accent1"/>
                </a:solidFill>
              </a:rPr>
              <a:t>「医師の指示通り」または「患部の使用」</a:t>
            </a:r>
            <a:r>
              <a:rPr lang="ja-JP" altLang="en-US" dirty="0"/>
              <a:t>が記載されている場合については、</a:t>
            </a:r>
            <a:r>
              <a:rPr lang="ja-JP" altLang="en-US" dirty="0">
                <a:solidFill>
                  <a:srgbClr val="FF0000"/>
                </a:solidFill>
              </a:rPr>
              <a:t>薬剤師が患者に使用部位を確認</a:t>
            </a:r>
            <a:r>
              <a:rPr lang="ja-JP" altLang="en-US" dirty="0"/>
              <a:t>し、</a:t>
            </a:r>
            <a:r>
              <a:rPr lang="ja-JP" altLang="en-US" dirty="0">
                <a:solidFill>
                  <a:srgbClr val="FF0000"/>
                </a:solidFill>
              </a:rPr>
              <a:t>処方箋の備考欄に追記</a:t>
            </a:r>
            <a:r>
              <a:rPr lang="ja-JP" altLang="en-US" dirty="0"/>
              <a:t>することができる。（ただし、</a:t>
            </a:r>
            <a:r>
              <a:rPr lang="ja-JP" altLang="en-US" b="1" u="sng" dirty="0"/>
              <a:t>適応</a:t>
            </a:r>
            <a:r>
              <a:rPr lang="ja-JP" altLang="en-US" dirty="0"/>
              <a:t>に注意）</a:t>
            </a:r>
            <a:endParaRPr lang="en-US" altLang="ja-JP" dirty="0"/>
          </a:p>
          <a:p>
            <a:pPr marL="0" indent="0">
              <a:buNone/>
            </a:pPr>
            <a:r>
              <a:rPr lang="ja-JP" altLang="en-US" dirty="0"/>
              <a:t>　</a:t>
            </a:r>
            <a:r>
              <a:rPr lang="ja-JP" altLang="en-US" sz="2400" dirty="0"/>
              <a:t>　・ロコアテープ　</a:t>
            </a:r>
            <a:r>
              <a:rPr lang="ja-JP" altLang="en-US" sz="2400" u="sng" dirty="0"/>
              <a:t>適応：変形性関節症　</a:t>
            </a:r>
            <a:r>
              <a:rPr lang="ja-JP" altLang="en-US" sz="2400" b="1" dirty="0"/>
              <a:t>部位は</a:t>
            </a:r>
            <a:r>
              <a:rPr lang="ja-JP" altLang="en-US" sz="2400" b="1" dirty="0">
                <a:solidFill>
                  <a:srgbClr val="FF0000"/>
                </a:solidFill>
              </a:rPr>
              <a:t>関節</a:t>
            </a:r>
            <a:r>
              <a:rPr lang="ja-JP" altLang="en-US" sz="2400" b="1" dirty="0"/>
              <a:t>に限る（部位：大腿部</a:t>
            </a:r>
            <a:r>
              <a:rPr lang="ja-JP" altLang="en-US" sz="2400" b="1" dirty="0">
                <a:solidFill>
                  <a:srgbClr val="FF0000"/>
                </a:solidFill>
              </a:rPr>
              <a:t>✖</a:t>
            </a:r>
            <a:r>
              <a:rPr lang="ja-JP" altLang="en-US" sz="2400" b="1" dirty="0"/>
              <a:t>）</a:t>
            </a:r>
            <a:endParaRPr lang="en-US" altLang="ja-JP" sz="2400" b="1" dirty="0"/>
          </a:p>
          <a:p>
            <a:pPr marL="0" indent="0">
              <a:buNone/>
            </a:pPr>
            <a:endParaRPr lang="en-US" altLang="ja-JP" dirty="0"/>
          </a:p>
          <a:p>
            <a:pPr marL="0" indent="0">
              <a:buNone/>
            </a:pPr>
            <a:r>
              <a:rPr lang="ja-JP" altLang="en-US" dirty="0"/>
              <a:t>　</a:t>
            </a:r>
            <a:r>
              <a:rPr lang="en-US" altLang="ja-JP" sz="2600" dirty="0"/>
              <a:t>※</a:t>
            </a:r>
            <a:r>
              <a:rPr lang="ja-JP" altLang="en-US" sz="2600" dirty="0">
                <a:solidFill>
                  <a:schemeClr val="accent1"/>
                </a:solidFill>
              </a:rPr>
              <a:t>内用薬の用法変更</a:t>
            </a:r>
            <a:r>
              <a:rPr lang="ja-JP" altLang="en-US" sz="2600" dirty="0"/>
              <a:t>は</a:t>
            </a:r>
            <a:r>
              <a:rPr lang="ja-JP" altLang="en-US" sz="2600" dirty="0">
                <a:solidFill>
                  <a:srgbClr val="FF0000"/>
                </a:solidFill>
              </a:rPr>
              <a:t>プロトコル対象外</a:t>
            </a:r>
            <a:r>
              <a:rPr lang="ja-JP" altLang="en-US" sz="2600" dirty="0"/>
              <a:t>とする。</a:t>
            </a:r>
            <a:endParaRPr lang="en-US" altLang="ja-JP" sz="2600" dirty="0"/>
          </a:p>
          <a:p>
            <a:pPr marL="0" indent="0">
              <a:buNone/>
            </a:pPr>
            <a:r>
              <a:rPr lang="ja-JP" altLang="en-US" sz="2600" dirty="0"/>
              <a:t>　　・頓服、服用時点の記載なし→患者聞き取りにより「不整脈時」</a:t>
            </a:r>
            <a:r>
              <a:rPr lang="ja-JP" altLang="en-US" sz="2600" dirty="0">
                <a:solidFill>
                  <a:srgbClr val="FF0000"/>
                </a:solidFill>
              </a:rPr>
              <a:t>✖</a:t>
            </a:r>
            <a:endParaRPr lang="en-US" altLang="ja-JP" sz="2600" dirty="0">
              <a:solidFill>
                <a:srgbClr val="FF0000"/>
              </a:solidFill>
            </a:endParaRPr>
          </a:p>
          <a:p>
            <a:pPr marL="0" indent="0">
              <a:buNone/>
            </a:pPr>
            <a:r>
              <a:rPr lang="ja-JP" altLang="en-US" sz="2600" dirty="0"/>
              <a:t>　　・アメジニウムメチル硫酸塩錠</a:t>
            </a:r>
            <a:r>
              <a:rPr lang="en-US" altLang="ja-JP" sz="2600" dirty="0"/>
              <a:t>10mg</a:t>
            </a:r>
            <a:r>
              <a:rPr lang="ja-JP" altLang="en-US" sz="2600" dirty="0"/>
              <a:t>　頓服→「透析開始前に</a:t>
            </a:r>
            <a:r>
              <a:rPr lang="ja-JP" altLang="en-US" sz="2600" dirty="0">
                <a:solidFill>
                  <a:srgbClr val="FF0000"/>
                </a:solidFill>
              </a:rPr>
              <a:t>」✖</a:t>
            </a:r>
            <a:br>
              <a:rPr lang="ja-JP" altLang="en-US" sz="2600" dirty="0"/>
            </a:br>
            <a:r>
              <a:rPr lang="ja-JP" altLang="en-US" sz="2600" dirty="0"/>
              <a:t>　</a:t>
            </a:r>
            <a:r>
              <a:rPr lang="ja-JP" altLang="en-US" sz="2600" b="1" dirty="0"/>
              <a:t>　</a:t>
            </a:r>
            <a:r>
              <a:rPr lang="ja-JP" altLang="en-US" sz="2600" dirty="0"/>
              <a:t>患者からの聞き取りによる変更は</a:t>
            </a:r>
            <a:r>
              <a:rPr lang="ja-JP" altLang="en-US" sz="2600" dirty="0">
                <a:solidFill>
                  <a:srgbClr val="FF0000"/>
                </a:solidFill>
              </a:rPr>
              <a:t>間違いのリスクあり不可</a:t>
            </a:r>
            <a:r>
              <a:rPr lang="ja-JP" altLang="en-US" sz="2600" dirty="0"/>
              <a:t>。</a:t>
            </a:r>
            <a:endParaRPr lang="en-US" altLang="ja-JP" dirty="0"/>
          </a:p>
          <a:p>
            <a:endParaRPr kumimoji="1" lang="ja-JP" altLang="en-US" dirty="0"/>
          </a:p>
        </p:txBody>
      </p:sp>
    </p:spTree>
    <p:extLst>
      <p:ext uri="{BB962C8B-B14F-4D97-AF65-F5344CB8AC3E}">
        <p14:creationId xmlns:p14="http://schemas.microsoft.com/office/powerpoint/2010/main" val="994333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9AE3D2-8C64-4A63-99D9-401EEE3CE950}"/>
              </a:ext>
            </a:extLst>
          </p:cNvPr>
          <p:cNvSpPr>
            <a:spLocks noGrp="1"/>
          </p:cNvSpPr>
          <p:nvPr>
            <p:ph type="title"/>
          </p:nvPr>
        </p:nvSpPr>
        <p:spPr>
          <a:xfrm>
            <a:off x="1025769" y="2766218"/>
            <a:ext cx="10515600" cy="1325563"/>
          </a:xfrm>
        </p:spPr>
        <p:txBody>
          <a:bodyPr>
            <a:normAutofit fontScale="90000"/>
          </a:bodyPr>
          <a:lstStyle/>
          <a:p>
            <a:r>
              <a:rPr lang="ja-JP" altLang="en-US" sz="5400" b="1" dirty="0"/>
              <a:t>プロトコル対象外事例</a:t>
            </a:r>
            <a:br>
              <a:rPr lang="en-US" altLang="ja-JP" sz="5400" b="1" dirty="0"/>
            </a:br>
            <a:r>
              <a:rPr lang="ja-JP" altLang="en-US" sz="3100" b="1" dirty="0"/>
              <a:t>通常の電話等による疑義照会が必要</a:t>
            </a:r>
            <a:br>
              <a:rPr lang="en-US" altLang="ja-JP" sz="5400" b="1" dirty="0"/>
            </a:br>
            <a:endParaRPr kumimoji="1" lang="ja-JP" altLang="en-US" sz="5400" b="1" dirty="0"/>
          </a:p>
        </p:txBody>
      </p:sp>
    </p:spTree>
    <p:extLst>
      <p:ext uri="{BB962C8B-B14F-4D97-AF65-F5344CB8AC3E}">
        <p14:creationId xmlns:p14="http://schemas.microsoft.com/office/powerpoint/2010/main" val="711139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69085DF9-A5C8-0284-CFFD-4698AAACCDBE}"/>
              </a:ext>
            </a:extLst>
          </p:cNvPr>
          <p:cNvSpPr>
            <a:spLocks noGrp="1"/>
          </p:cNvSpPr>
          <p:nvPr>
            <p:ph idx="1"/>
          </p:nvPr>
        </p:nvSpPr>
        <p:spPr>
          <a:xfrm>
            <a:off x="838200" y="445478"/>
            <a:ext cx="10943492" cy="6162586"/>
          </a:xfrm>
        </p:spPr>
        <p:txBody>
          <a:bodyPr>
            <a:normAutofit lnSpcReduction="10000"/>
          </a:bodyPr>
          <a:lstStyle/>
          <a:p>
            <a:pPr marL="514350" indent="-514350">
              <a:buFont typeface="+mj-ea"/>
              <a:buAutoNum type="circleNumDbPlain"/>
            </a:pPr>
            <a:r>
              <a:rPr kumimoji="1" lang="ja-JP" altLang="en-US" dirty="0">
                <a:solidFill>
                  <a:srgbClr val="FF0000"/>
                </a:solidFill>
              </a:rPr>
              <a:t>外用剤の剤形変更</a:t>
            </a:r>
            <a:endParaRPr kumimoji="1" lang="en-US" altLang="ja-JP" dirty="0">
              <a:solidFill>
                <a:srgbClr val="FF0000"/>
              </a:solidFill>
            </a:endParaRPr>
          </a:p>
          <a:p>
            <a:pPr marL="0" indent="0">
              <a:buNone/>
            </a:pPr>
            <a:r>
              <a:rPr kumimoji="1" lang="ja-JP" altLang="en-US" dirty="0"/>
              <a:t>　・軟膏⇔クリーム　</a:t>
            </a:r>
            <a:r>
              <a:rPr kumimoji="1" lang="ja-JP" altLang="en-US" dirty="0">
                <a:solidFill>
                  <a:srgbClr val="FF0000"/>
                </a:solidFill>
              </a:rPr>
              <a:t>✖</a:t>
            </a:r>
            <a:endParaRPr kumimoji="1" lang="en-US" altLang="ja-JP" dirty="0">
              <a:solidFill>
                <a:srgbClr val="FF0000"/>
              </a:solidFill>
            </a:endParaRPr>
          </a:p>
          <a:p>
            <a:pPr marL="0" indent="0">
              <a:buNone/>
            </a:pPr>
            <a:endParaRPr kumimoji="1" lang="en-US" altLang="ja-JP" dirty="0">
              <a:solidFill>
                <a:srgbClr val="FF0000"/>
              </a:solidFill>
            </a:endParaRPr>
          </a:p>
          <a:p>
            <a:pPr marL="0" indent="0">
              <a:buNone/>
            </a:pPr>
            <a:r>
              <a:rPr lang="ja-JP" altLang="en-US" dirty="0">
                <a:solidFill>
                  <a:schemeClr val="accent1"/>
                </a:solidFill>
              </a:rPr>
              <a:t>②</a:t>
            </a:r>
            <a:r>
              <a:rPr kumimoji="1" lang="ja-JP" altLang="en-US" dirty="0">
                <a:solidFill>
                  <a:srgbClr val="FF0000"/>
                </a:solidFill>
              </a:rPr>
              <a:t>適応症が変わる</a:t>
            </a:r>
            <a:r>
              <a:rPr kumimoji="1" lang="ja-JP" altLang="en-US" dirty="0"/>
              <a:t>薬剤</a:t>
            </a:r>
            <a:endParaRPr kumimoji="1" lang="en-US" altLang="ja-JP" dirty="0"/>
          </a:p>
          <a:p>
            <a:pPr marL="0" indent="0">
              <a:buNone/>
            </a:pPr>
            <a:r>
              <a:rPr lang="ja-JP" altLang="en-US" dirty="0"/>
              <a:t>　・チラーヂン</a:t>
            </a:r>
            <a:r>
              <a:rPr lang="en-US" altLang="ja-JP" dirty="0"/>
              <a:t>S</a:t>
            </a:r>
            <a:r>
              <a:rPr lang="ja-JP" altLang="en-US" dirty="0"/>
              <a:t>錠</a:t>
            </a:r>
            <a:r>
              <a:rPr lang="en-US" altLang="ja-JP" dirty="0"/>
              <a:t>50</a:t>
            </a:r>
            <a:r>
              <a:rPr lang="ja-JP" altLang="en-US" dirty="0"/>
              <a:t>㎍　⇔　チラーヂン</a:t>
            </a:r>
            <a:r>
              <a:rPr lang="en-US" altLang="ja-JP" dirty="0"/>
              <a:t>S</a:t>
            </a:r>
            <a:r>
              <a:rPr lang="ja-JP" altLang="en-US" dirty="0"/>
              <a:t>散（適応：小児のみ）</a:t>
            </a:r>
            <a:r>
              <a:rPr lang="ja-JP" altLang="en-US" dirty="0">
                <a:solidFill>
                  <a:srgbClr val="FF0000"/>
                </a:solidFill>
              </a:rPr>
              <a:t>✖</a:t>
            </a:r>
            <a:br>
              <a:rPr lang="en-US" altLang="ja-JP" dirty="0"/>
            </a:br>
            <a:endParaRPr kumimoji="1" lang="en-US" altLang="ja-JP" dirty="0"/>
          </a:p>
          <a:p>
            <a:pPr marL="514350" indent="-514350">
              <a:buFont typeface="+mj-ea"/>
              <a:buAutoNum type="circleNumDbPlain" startAt="3"/>
            </a:pPr>
            <a:r>
              <a:rPr kumimoji="1" lang="ja-JP" altLang="en-US" dirty="0">
                <a:solidFill>
                  <a:schemeClr val="accent1"/>
                </a:solidFill>
              </a:rPr>
              <a:t>「先発医薬品」が処方されており、</a:t>
            </a:r>
            <a:r>
              <a:rPr kumimoji="1" lang="ja-JP" altLang="en-US" dirty="0">
                <a:solidFill>
                  <a:srgbClr val="FF0000"/>
                </a:solidFill>
              </a:rPr>
              <a:t>「変更不可」に☑がある</a:t>
            </a:r>
            <a:r>
              <a:rPr kumimoji="1" lang="ja-JP" altLang="en-US" dirty="0"/>
              <a:t>処方箋</a:t>
            </a:r>
            <a:endParaRPr kumimoji="1" lang="en-US" altLang="ja-JP" dirty="0"/>
          </a:p>
          <a:p>
            <a:pPr marL="514350" indent="-514350">
              <a:buFont typeface="+mj-ea"/>
              <a:buAutoNum type="circleNumDbPlain" startAt="3"/>
            </a:pPr>
            <a:r>
              <a:rPr lang="ja-JP" altLang="en-US" dirty="0">
                <a:solidFill>
                  <a:schemeClr val="accent1"/>
                </a:solidFill>
              </a:rPr>
              <a:t>コメント</a:t>
            </a:r>
            <a:r>
              <a:rPr lang="ja-JP" altLang="en-US" dirty="0"/>
              <a:t>等で、</a:t>
            </a:r>
            <a:r>
              <a:rPr lang="ja-JP" altLang="en-US" dirty="0">
                <a:solidFill>
                  <a:srgbClr val="FF0000"/>
                </a:solidFill>
              </a:rPr>
              <a:t>剤形・規格変更</a:t>
            </a:r>
            <a:r>
              <a:rPr lang="ja-JP" altLang="en-US" dirty="0"/>
              <a:t>について</a:t>
            </a:r>
            <a:r>
              <a:rPr lang="ja-JP" altLang="en-US" dirty="0">
                <a:solidFill>
                  <a:srgbClr val="FF0000"/>
                </a:solidFill>
              </a:rPr>
              <a:t>「不可」の記載がある</a:t>
            </a:r>
            <a:r>
              <a:rPr lang="ja-JP" altLang="en-US" dirty="0"/>
              <a:t>場合</a:t>
            </a:r>
            <a:endParaRPr lang="en-US" altLang="ja-JP" dirty="0"/>
          </a:p>
          <a:p>
            <a:pPr marL="514350" indent="-514350">
              <a:buFont typeface="+mj-ea"/>
              <a:buAutoNum type="circleNumDbPlain" startAt="3"/>
            </a:pPr>
            <a:r>
              <a:rPr kumimoji="1" lang="ja-JP" altLang="en-US" dirty="0">
                <a:solidFill>
                  <a:schemeClr val="accent1"/>
                </a:solidFill>
              </a:rPr>
              <a:t>麻薬と抗がん剤</a:t>
            </a:r>
            <a:r>
              <a:rPr kumimoji="1" lang="ja-JP" altLang="en-US" dirty="0"/>
              <a:t>は</a:t>
            </a:r>
            <a:r>
              <a:rPr kumimoji="1" lang="ja-JP" altLang="en-US" dirty="0">
                <a:solidFill>
                  <a:srgbClr val="FF0000"/>
                </a:solidFill>
              </a:rPr>
              <a:t>対象外</a:t>
            </a:r>
            <a:r>
              <a:rPr kumimoji="1" lang="ja-JP" altLang="en-US" dirty="0"/>
              <a:t>とする。</a:t>
            </a:r>
            <a:endParaRPr kumimoji="1" lang="en-US" altLang="ja-JP" dirty="0"/>
          </a:p>
          <a:p>
            <a:pPr marL="514350" indent="-514350">
              <a:buFont typeface="+mj-ea"/>
              <a:buAutoNum type="circleNumDbPlain" startAt="3"/>
            </a:pPr>
            <a:endParaRPr kumimoji="1" lang="en-US" altLang="ja-JP" dirty="0"/>
          </a:p>
          <a:p>
            <a:pPr marL="514350" indent="-514350">
              <a:buFont typeface="+mj-ea"/>
              <a:buAutoNum type="circleNumDbPlain" startAt="3"/>
            </a:pPr>
            <a:r>
              <a:rPr lang="ja-JP" altLang="en-US" dirty="0">
                <a:solidFill>
                  <a:schemeClr val="accent1"/>
                </a:solidFill>
              </a:rPr>
              <a:t>内用薬</a:t>
            </a:r>
            <a:r>
              <a:rPr lang="ja-JP" altLang="en-US" dirty="0"/>
              <a:t>の</a:t>
            </a:r>
            <a:r>
              <a:rPr lang="ja-JP" altLang="en-US" dirty="0">
                <a:solidFill>
                  <a:srgbClr val="FF0000"/>
                </a:solidFill>
              </a:rPr>
              <a:t>用法変更は対象外</a:t>
            </a:r>
            <a:r>
              <a:rPr lang="ja-JP" altLang="en-US" dirty="0"/>
              <a:t>とする。</a:t>
            </a:r>
            <a:endParaRPr lang="en-US" altLang="ja-JP" dirty="0"/>
          </a:p>
          <a:p>
            <a:pPr marL="0" indent="0">
              <a:buNone/>
            </a:pPr>
            <a:r>
              <a:rPr kumimoji="1" lang="ja-JP" altLang="en-US" dirty="0"/>
              <a:t>　・炭酸ランタン</a:t>
            </a:r>
            <a:r>
              <a:rPr kumimoji="1" lang="en-US" altLang="ja-JP" dirty="0"/>
              <a:t>OD</a:t>
            </a:r>
            <a:r>
              <a:rPr kumimoji="1" lang="ja-JP" altLang="en-US" dirty="0"/>
              <a:t>錠</a:t>
            </a:r>
            <a:r>
              <a:rPr kumimoji="1" lang="en-US" altLang="ja-JP" dirty="0"/>
              <a:t>500</a:t>
            </a:r>
            <a:r>
              <a:rPr kumimoji="1" lang="ja-JP" altLang="en-US" dirty="0"/>
              <a:t>㎎　毎食後→毎食直後　</a:t>
            </a:r>
            <a:r>
              <a:rPr kumimoji="1" lang="ja-JP" altLang="en-US" dirty="0">
                <a:solidFill>
                  <a:srgbClr val="FF0000"/>
                </a:solidFill>
              </a:rPr>
              <a:t>✖</a:t>
            </a:r>
            <a:endParaRPr kumimoji="1" lang="en-US" altLang="ja-JP" dirty="0">
              <a:solidFill>
                <a:srgbClr val="FF0000"/>
              </a:solidFill>
            </a:endParaRPr>
          </a:p>
        </p:txBody>
      </p:sp>
      <p:sp>
        <p:nvSpPr>
          <p:cNvPr id="2" name="吹き出し: 角を丸めた四角形 1">
            <a:extLst>
              <a:ext uri="{FF2B5EF4-FFF2-40B4-BE49-F238E27FC236}">
                <a16:creationId xmlns:a16="http://schemas.microsoft.com/office/drawing/2014/main" id="{B098DAC7-1A55-3048-1BB6-2DD47E36BCFB}"/>
              </a:ext>
            </a:extLst>
          </p:cNvPr>
          <p:cNvSpPr/>
          <p:nvPr/>
        </p:nvSpPr>
        <p:spPr>
          <a:xfrm>
            <a:off x="7948247" y="4806463"/>
            <a:ext cx="2836984" cy="1078522"/>
          </a:xfrm>
          <a:prstGeom prst="wedgeRoundRectCallout">
            <a:avLst>
              <a:gd name="adj1" fmla="val -75809"/>
              <a:gd name="adj2" fmla="val 37056"/>
              <a:gd name="adj3" fmla="val 16667"/>
            </a:avLst>
          </a:prstGeom>
          <a:solidFill>
            <a:schemeClr val="bg1"/>
          </a:solid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tLang="ja-JP" sz="2000" dirty="0">
              <a:solidFill>
                <a:srgbClr val="FF0000"/>
              </a:solidFill>
            </a:endParaRPr>
          </a:p>
          <a:p>
            <a:pPr algn="ctr"/>
            <a:r>
              <a:rPr lang="ja-JP" altLang="en-US" sz="2000" b="1" dirty="0">
                <a:solidFill>
                  <a:schemeClr val="tx1"/>
                </a:solidFill>
              </a:rPr>
              <a:t>用法変更は対象外を</a:t>
            </a:r>
            <a:endParaRPr lang="en-US" altLang="ja-JP" sz="2000" b="1" dirty="0">
              <a:solidFill>
                <a:schemeClr val="tx1"/>
              </a:solidFill>
            </a:endParaRPr>
          </a:p>
          <a:p>
            <a:pPr algn="ctr"/>
            <a:r>
              <a:rPr lang="ja-JP" altLang="en-US" sz="2000" b="1" dirty="0">
                <a:solidFill>
                  <a:schemeClr val="tx1"/>
                </a:solidFill>
              </a:rPr>
              <a:t>明確に記載</a:t>
            </a:r>
            <a:r>
              <a:rPr lang="ja-JP" altLang="en-US" sz="2000" b="1" dirty="0"/>
              <a:t>〇</a:t>
            </a:r>
            <a:endParaRPr lang="en-US" altLang="ja-JP" sz="2000" b="1" dirty="0"/>
          </a:p>
          <a:p>
            <a:pPr algn="ctr"/>
            <a:endParaRPr kumimoji="1" lang="ja-JP" altLang="en-US" dirty="0"/>
          </a:p>
        </p:txBody>
      </p:sp>
    </p:spTree>
    <p:extLst>
      <p:ext uri="{BB962C8B-B14F-4D97-AF65-F5344CB8AC3E}">
        <p14:creationId xmlns:p14="http://schemas.microsoft.com/office/powerpoint/2010/main" val="1176586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9AE3D2-8C64-4A63-99D9-401EEE3CE950}"/>
              </a:ext>
            </a:extLst>
          </p:cNvPr>
          <p:cNvSpPr>
            <a:spLocks noGrp="1"/>
          </p:cNvSpPr>
          <p:nvPr>
            <p:ph type="title"/>
          </p:nvPr>
        </p:nvSpPr>
        <p:spPr>
          <a:xfrm>
            <a:off x="1025769" y="2766218"/>
            <a:ext cx="10515600" cy="1325563"/>
          </a:xfrm>
        </p:spPr>
        <p:txBody>
          <a:bodyPr>
            <a:normAutofit/>
          </a:bodyPr>
          <a:lstStyle/>
          <a:p>
            <a:r>
              <a:rPr lang="ja-JP" altLang="en-US" sz="4800" b="1" dirty="0"/>
              <a:t>疑義照会簡素化プロトコル </a:t>
            </a:r>
            <a:r>
              <a:rPr lang="en-US" altLang="ja-JP" sz="4800" b="1" dirty="0"/>
              <a:t>Q</a:t>
            </a:r>
            <a:r>
              <a:rPr lang="ja-JP" altLang="en-US" sz="4800" b="1" dirty="0"/>
              <a:t>＆</a:t>
            </a:r>
            <a:r>
              <a:rPr lang="en-US" altLang="ja-JP" sz="4800" b="1" dirty="0"/>
              <a:t>A</a:t>
            </a:r>
            <a:endParaRPr kumimoji="1" lang="ja-JP" altLang="en-US" sz="4800" b="1" dirty="0"/>
          </a:p>
        </p:txBody>
      </p:sp>
    </p:spTree>
    <p:extLst>
      <p:ext uri="{BB962C8B-B14F-4D97-AF65-F5344CB8AC3E}">
        <p14:creationId xmlns:p14="http://schemas.microsoft.com/office/powerpoint/2010/main" val="3495138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A68228-FBAF-A4C5-E245-D6765D51AC41}"/>
              </a:ext>
            </a:extLst>
          </p:cNvPr>
          <p:cNvSpPr>
            <a:spLocks noGrp="1"/>
          </p:cNvSpPr>
          <p:nvPr>
            <p:ph type="title"/>
          </p:nvPr>
        </p:nvSpPr>
        <p:spPr/>
        <p:txBody>
          <a:bodyPr/>
          <a:lstStyle/>
          <a:p>
            <a:r>
              <a:rPr kumimoji="1" lang="ja-JP" altLang="en-US" b="1" dirty="0"/>
              <a:t>目的</a:t>
            </a:r>
          </a:p>
        </p:txBody>
      </p:sp>
      <p:sp>
        <p:nvSpPr>
          <p:cNvPr id="3" name="コンテンツ プレースホルダー 2">
            <a:extLst>
              <a:ext uri="{FF2B5EF4-FFF2-40B4-BE49-F238E27FC236}">
                <a16:creationId xmlns:a16="http://schemas.microsoft.com/office/drawing/2014/main" id="{85B962E4-6EDF-302A-F0BD-18871A9C00AE}"/>
              </a:ext>
            </a:extLst>
          </p:cNvPr>
          <p:cNvSpPr>
            <a:spLocks noGrp="1"/>
          </p:cNvSpPr>
          <p:nvPr>
            <p:ph idx="1"/>
          </p:nvPr>
        </p:nvSpPr>
        <p:spPr/>
        <p:txBody>
          <a:bodyPr/>
          <a:lstStyle/>
          <a:p>
            <a:pPr marL="0" indent="0">
              <a:buNone/>
            </a:pPr>
            <a:r>
              <a:rPr kumimoji="1" lang="ja-JP" altLang="en-US" dirty="0"/>
              <a:t>調剤上の典型的な変更に伴う形式的な問い合わせを無くすことで、</a:t>
            </a:r>
            <a:endParaRPr kumimoji="1" lang="en-US" altLang="ja-JP" dirty="0"/>
          </a:p>
          <a:p>
            <a:pPr marL="0" indent="0">
              <a:buNone/>
            </a:pPr>
            <a:endParaRPr kumimoji="1" lang="en-US" altLang="ja-JP" sz="3200" dirty="0"/>
          </a:p>
          <a:p>
            <a:pPr marL="0" indent="0">
              <a:buNone/>
            </a:pPr>
            <a:r>
              <a:rPr kumimoji="1" lang="ja-JP" altLang="en-US" sz="3200" dirty="0"/>
              <a:t>　・保険薬局での患者待ち時間の短縮</a:t>
            </a:r>
            <a:endParaRPr kumimoji="1" lang="en-US" altLang="ja-JP" sz="3200" dirty="0"/>
          </a:p>
          <a:p>
            <a:pPr marL="0" indent="0">
              <a:buNone/>
            </a:pPr>
            <a:r>
              <a:rPr lang="ja-JP" altLang="en-US" sz="3200" dirty="0"/>
              <a:t>　・処方医及び保険薬局薬剤師の負担軽減</a:t>
            </a:r>
            <a:endParaRPr lang="en-US" altLang="ja-JP" sz="3200" dirty="0"/>
          </a:p>
          <a:p>
            <a:pPr marL="0" indent="0">
              <a:buNone/>
            </a:pPr>
            <a:endParaRPr lang="en-US" altLang="ja-JP" dirty="0"/>
          </a:p>
          <a:p>
            <a:pPr marL="0" indent="0">
              <a:buNone/>
            </a:pPr>
            <a:r>
              <a:rPr kumimoji="1" lang="ja-JP" altLang="en-US" dirty="0"/>
              <a:t>を図る。</a:t>
            </a:r>
          </a:p>
        </p:txBody>
      </p:sp>
    </p:spTree>
    <p:extLst>
      <p:ext uri="{BB962C8B-B14F-4D97-AF65-F5344CB8AC3E}">
        <p14:creationId xmlns:p14="http://schemas.microsoft.com/office/powerpoint/2010/main" val="12741537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0945B707-32DF-04C1-6AB2-3DE17A9CB312}"/>
              </a:ext>
            </a:extLst>
          </p:cNvPr>
          <p:cNvSpPr>
            <a:spLocks noGrp="1"/>
          </p:cNvSpPr>
          <p:nvPr>
            <p:ph idx="1"/>
          </p:nvPr>
        </p:nvSpPr>
        <p:spPr>
          <a:xfrm>
            <a:off x="697523" y="747102"/>
            <a:ext cx="10515600" cy="5653698"/>
          </a:xfrm>
        </p:spPr>
        <p:txBody>
          <a:bodyPr>
            <a:normAutofit/>
          </a:bodyPr>
          <a:lstStyle/>
          <a:p>
            <a:pPr marL="0" indent="0">
              <a:buNone/>
            </a:pPr>
            <a:r>
              <a:rPr lang="en-US" altLang="ja-JP" dirty="0"/>
              <a:t>Q</a:t>
            </a:r>
            <a:r>
              <a:rPr lang="ja-JP" altLang="en-US" dirty="0"/>
              <a:t>１　湿布の用量と枚数を換算し、変更することは可能か？</a:t>
            </a:r>
            <a:endParaRPr lang="en-US" altLang="ja-JP" dirty="0"/>
          </a:p>
          <a:p>
            <a:pPr marL="0" indent="0">
              <a:buNone/>
            </a:pPr>
            <a:r>
              <a:rPr lang="ja-JP" altLang="en-US" dirty="0"/>
              <a:t>例</a:t>
            </a:r>
            <a:r>
              <a:rPr lang="en-US" altLang="ja-JP" dirty="0"/>
              <a:t>:</a:t>
            </a:r>
            <a:r>
              <a:rPr lang="ja-JP" altLang="en-US" dirty="0"/>
              <a:t>モーラステープ</a:t>
            </a:r>
            <a:r>
              <a:rPr lang="en-US" altLang="ja-JP" dirty="0"/>
              <a:t>20</a:t>
            </a:r>
            <a:r>
              <a:rPr lang="ja-JP" altLang="en-US" dirty="0"/>
              <a:t>㎎　</a:t>
            </a:r>
            <a:r>
              <a:rPr lang="en-US" altLang="ja-JP" dirty="0"/>
              <a:t>56</a:t>
            </a:r>
            <a:r>
              <a:rPr lang="ja-JP" altLang="en-US" dirty="0"/>
              <a:t>枚→モーラステープ</a:t>
            </a:r>
            <a:r>
              <a:rPr lang="en-US" altLang="ja-JP" dirty="0"/>
              <a:t>L40</a:t>
            </a:r>
            <a:r>
              <a:rPr lang="ja-JP" altLang="en-US" dirty="0"/>
              <a:t>㎎　</a:t>
            </a:r>
            <a:r>
              <a:rPr lang="en-US" altLang="ja-JP" dirty="0"/>
              <a:t>28</a:t>
            </a:r>
            <a:r>
              <a:rPr lang="ja-JP" altLang="en-US" dirty="0"/>
              <a:t>枚</a:t>
            </a:r>
            <a:endParaRPr lang="en-US" altLang="ja-JP" dirty="0"/>
          </a:p>
          <a:p>
            <a:pPr marL="0" indent="0">
              <a:buNone/>
            </a:pPr>
            <a:r>
              <a:rPr lang="ja-JP" altLang="en-US" dirty="0"/>
              <a:t>　（回答）</a:t>
            </a:r>
            <a:r>
              <a:rPr lang="ja-JP" altLang="en-US" b="1" dirty="0">
                <a:solidFill>
                  <a:schemeClr val="accent5">
                    <a:lumMod val="75000"/>
                  </a:schemeClr>
                </a:solidFill>
              </a:rPr>
              <a:t>不可。外用薬の剤形、規格変更はプロトコル対象外。</a:t>
            </a:r>
            <a:endParaRPr lang="en-US" altLang="ja-JP" b="1" dirty="0">
              <a:solidFill>
                <a:schemeClr val="accent5">
                  <a:lumMod val="75000"/>
                </a:schemeClr>
              </a:solidFill>
            </a:endParaRPr>
          </a:p>
          <a:p>
            <a:pPr marL="0" indent="0">
              <a:buNone/>
            </a:pPr>
            <a:r>
              <a:rPr lang="en-US" altLang="ja-JP" b="1" dirty="0">
                <a:solidFill>
                  <a:srgbClr val="FF0000"/>
                </a:solidFill>
              </a:rPr>
              <a:t>※</a:t>
            </a:r>
            <a:r>
              <a:rPr lang="ja-JP" altLang="en-US" b="1" dirty="0">
                <a:solidFill>
                  <a:srgbClr val="FF0000"/>
                </a:solidFill>
              </a:rPr>
              <a:t>軟膏</a:t>
            </a:r>
            <a:r>
              <a:rPr lang="ja-JP" altLang="en-US" dirty="0">
                <a:solidFill>
                  <a:srgbClr val="FF0000"/>
                </a:solidFill>
              </a:rPr>
              <a:t>⇔</a:t>
            </a:r>
            <a:r>
              <a:rPr lang="ja-JP" altLang="en-US" b="1" dirty="0">
                <a:solidFill>
                  <a:srgbClr val="FF0000"/>
                </a:solidFill>
              </a:rPr>
              <a:t>クリーム、テープ</a:t>
            </a:r>
            <a:r>
              <a:rPr lang="ja-JP" altLang="en-US" dirty="0"/>
              <a:t> </a:t>
            </a:r>
            <a:r>
              <a:rPr lang="ja-JP" altLang="en-US" dirty="0">
                <a:solidFill>
                  <a:srgbClr val="FF0000"/>
                </a:solidFill>
              </a:rPr>
              <a:t>⇔</a:t>
            </a:r>
            <a:r>
              <a:rPr lang="ja-JP" altLang="en-US" b="1" dirty="0">
                <a:solidFill>
                  <a:srgbClr val="FF0000"/>
                </a:solidFill>
              </a:rPr>
              <a:t>パップ等の変更も不可。</a:t>
            </a:r>
            <a:endParaRPr lang="en-US" altLang="ja-JP" b="1" dirty="0">
              <a:solidFill>
                <a:srgbClr val="FF0000"/>
              </a:solidFill>
            </a:endParaRPr>
          </a:p>
          <a:p>
            <a:pPr marL="0" indent="0">
              <a:buNone/>
            </a:pPr>
            <a:endParaRPr lang="en-US" altLang="ja-JP" dirty="0"/>
          </a:p>
          <a:p>
            <a:pPr marL="0" indent="0">
              <a:buNone/>
            </a:pPr>
            <a:r>
              <a:rPr lang="en-US" altLang="ja-JP" dirty="0"/>
              <a:t>Q</a:t>
            </a:r>
            <a:r>
              <a:rPr lang="ja-JP" altLang="en-US" dirty="0"/>
              <a:t>２ワルファリンカリウムとエドキサバン（リクシアナ）以外で剤形変更不可の薬品はあるか？</a:t>
            </a:r>
            <a:endParaRPr lang="en-US" altLang="ja-JP" dirty="0"/>
          </a:p>
          <a:p>
            <a:pPr marL="0" indent="0">
              <a:buNone/>
            </a:pPr>
            <a:r>
              <a:rPr lang="ja-JP" altLang="en-US" dirty="0"/>
              <a:t>　（回答）</a:t>
            </a:r>
            <a:r>
              <a:rPr lang="ja-JP" altLang="en-US" b="1" dirty="0">
                <a:solidFill>
                  <a:schemeClr val="accent5">
                    <a:lumMod val="75000"/>
                  </a:schemeClr>
                </a:solidFill>
              </a:rPr>
              <a:t>麻薬、抗癌剤はプロトコル対象外。</a:t>
            </a:r>
            <a:endParaRPr lang="en-US" altLang="ja-JP" b="1" dirty="0">
              <a:solidFill>
                <a:schemeClr val="accent5">
                  <a:lumMod val="75000"/>
                </a:schemeClr>
              </a:solidFill>
            </a:endParaRPr>
          </a:p>
          <a:p>
            <a:pPr marL="0" indent="0">
              <a:buNone/>
            </a:pPr>
            <a:endParaRPr lang="en-US" altLang="ja-JP" b="1" dirty="0">
              <a:solidFill>
                <a:schemeClr val="accent5">
                  <a:lumMod val="75000"/>
                </a:schemeClr>
              </a:solidFill>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2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Q</a:t>
            </a:r>
            <a:r>
              <a:rPr kumimoji="1" lang="ja-JP" altLang="en-US" sz="2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３漢方薬の食後用法について、毎食前への変更は可能か？</a:t>
            </a:r>
            <a:endParaRPr kumimoji="1" lang="en-US" altLang="ja-JP" sz="2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（回答）</a:t>
            </a:r>
            <a:r>
              <a:rPr kumimoji="1" lang="ja-JP" altLang="en-US" sz="2600" b="1" i="0" u="none" strike="noStrike" kern="1200" cap="none" spc="0" normalizeH="0" baseline="0" noProof="0" dirty="0">
                <a:ln>
                  <a:noFill/>
                </a:ln>
                <a:solidFill>
                  <a:srgbClr val="5B9BD5">
                    <a:lumMod val="75000"/>
                  </a:srgbClr>
                </a:solidFill>
                <a:effectLst/>
                <a:uLnTx/>
                <a:uFillTx/>
                <a:latin typeface="游ゴシック" panose="020F0502020204030204"/>
                <a:ea typeface="游ゴシック" panose="020B0400000000000000" pitchFamily="50" charset="-128"/>
                <a:cs typeface="+mn-cs"/>
              </a:rPr>
              <a:t>不可。用法変更はプロトコル対象外。</a:t>
            </a:r>
            <a:endParaRPr kumimoji="1" lang="en-US" altLang="ja-JP" sz="2600" b="1" i="0" u="none" strike="noStrike" kern="1200" cap="none" spc="0" normalizeH="0" baseline="0" noProof="0" dirty="0">
              <a:ln>
                <a:noFill/>
              </a:ln>
              <a:solidFill>
                <a:srgbClr val="5B9BD5">
                  <a:lumMod val="75000"/>
                </a:srgbClr>
              </a:solidFill>
              <a:effectLst/>
              <a:uLnTx/>
              <a:uFillTx/>
              <a:latin typeface="游ゴシック" panose="020F0502020204030204"/>
              <a:ea typeface="游ゴシック" panose="020B0400000000000000" pitchFamily="50" charset="-128"/>
              <a:cs typeface="+mn-cs"/>
            </a:endParaRPr>
          </a:p>
          <a:p>
            <a:pPr marL="0" indent="0">
              <a:buNone/>
            </a:pPr>
            <a:endParaRPr lang="en-US" altLang="ja-JP" b="1" dirty="0"/>
          </a:p>
          <a:p>
            <a:endParaRPr kumimoji="1" lang="ja-JP" altLang="en-US" dirty="0"/>
          </a:p>
        </p:txBody>
      </p:sp>
    </p:spTree>
    <p:extLst>
      <p:ext uri="{BB962C8B-B14F-4D97-AF65-F5344CB8AC3E}">
        <p14:creationId xmlns:p14="http://schemas.microsoft.com/office/powerpoint/2010/main" val="31702077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2FD7C6A-537B-9E8E-D019-9AEAFA9B0AE8}"/>
              </a:ext>
            </a:extLst>
          </p:cNvPr>
          <p:cNvSpPr>
            <a:spLocks noGrp="1"/>
          </p:cNvSpPr>
          <p:nvPr>
            <p:ph idx="1"/>
          </p:nvPr>
        </p:nvSpPr>
        <p:spPr>
          <a:xfrm>
            <a:off x="838200" y="574430"/>
            <a:ext cx="10515600" cy="5978769"/>
          </a:xfrm>
        </p:spPr>
        <p:txBody>
          <a:bodyPr>
            <a:normAutofit/>
          </a:bodyPr>
          <a:lstStyle/>
          <a:p>
            <a:pPr marL="0" indent="0">
              <a:buNone/>
            </a:pPr>
            <a:endParaRPr lang="en-US" altLang="ja-JP" sz="2800" b="1" dirty="0">
              <a:solidFill>
                <a:schemeClr val="accent5">
                  <a:lumMod val="75000"/>
                </a:schemeClr>
              </a:solidFill>
            </a:endParaRPr>
          </a:p>
          <a:p>
            <a:pPr marL="0" indent="0">
              <a:buNone/>
            </a:pPr>
            <a:r>
              <a:rPr lang="en-US" altLang="ja-JP" sz="2800" dirty="0">
                <a:solidFill>
                  <a:schemeClr val="bg2">
                    <a:lumMod val="10000"/>
                  </a:schemeClr>
                </a:solidFill>
              </a:rPr>
              <a:t>Q</a:t>
            </a:r>
            <a:r>
              <a:rPr lang="ja-JP" altLang="en-US" sz="2800" dirty="0">
                <a:solidFill>
                  <a:schemeClr val="bg2">
                    <a:lumMod val="10000"/>
                  </a:schemeClr>
                </a:solidFill>
              </a:rPr>
              <a:t>４変更により薬価が上がる場合も剤形や銘柄変更を行っても良いのか？</a:t>
            </a:r>
            <a:endParaRPr lang="en-US" altLang="ja-JP" sz="2800" dirty="0">
              <a:solidFill>
                <a:schemeClr val="bg2">
                  <a:lumMod val="10000"/>
                </a:schemeClr>
              </a:solidFill>
            </a:endParaRPr>
          </a:p>
          <a:p>
            <a:pPr marL="0" indent="0">
              <a:buNone/>
            </a:pPr>
            <a:r>
              <a:rPr lang="ja-JP" altLang="en-US" sz="2800" dirty="0">
                <a:solidFill>
                  <a:schemeClr val="bg2">
                    <a:lumMod val="10000"/>
                  </a:schemeClr>
                </a:solidFill>
              </a:rPr>
              <a:t>　（回答）</a:t>
            </a:r>
            <a:r>
              <a:rPr lang="ja-JP" altLang="en-US" sz="2800" b="1" dirty="0">
                <a:solidFill>
                  <a:schemeClr val="accent5">
                    <a:lumMod val="75000"/>
                  </a:schemeClr>
                </a:solidFill>
              </a:rPr>
              <a:t>可。</a:t>
            </a:r>
            <a:endParaRPr lang="en-US" altLang="ja-JP" sz="2800" b="1" dirty="0">
              <a:solidFill>
                <a:schemeClr val="accent5">
                  <a:lumMod val="75000"/>
                </a:schemeClr>
              </a:solidFill>
            </a:endParaRPr>
          </a:p>
          <a:p>
            <a:pPr marL="0" indent="0">
              <a:buNone/>
            </a:pPr>
            <a:r>
              <a:rPr lang="ja-JP" altLang="en-US" sz="2800" b="1" dirty="0">
                <a:solidFill>
                  <a:schemeClr val="accent5">
                    <a:lumMod val="75000"/>
                  </a:schemeClr>
                </a:solidFill>
              </a:rPr>
              <a:t>　　　　　薬価があがる場合もプロトコル対象であれば問題なし。</a:t>
            </a:r>
            <a:endParaRPr lang="en-US" altLang="ja-JP" sz="2800" b="1" dirty="0">
              <a:solidFill>
                <a:schemeClr val="accent5">
                  <a:lumMod val="75000"/>
                </a:schemeClr>
              </a:solidFill>
            </a:endParaRPr>
          </a:p>
          <a:p>
            <a:pPr marL="0" indent="0">
              <a:buNone/>
            </a:pPr>
            <a:r>
              <a:rPr lang="ja-JP" altLang="en-US" dirty="0"/>
              <a:t>→薬価が上がる、負担が増える事例については、特に詳細を説明し</a:t>
            </a:r>
            <a:r>
              <a:rPr lang="ja-JP" altLang="en-US" b="1" dirty="0">
                <a:solidFill>
                  <a:srgbClr val="FF0000"/>
                </a:solidFill>
              </a:rPr>
              <a:t>患者に同意を得る</a:t>
            </a:r>
            <a:r>
              <a:rPr lang="ja-JP" altLang="en-US" dirty="0"/>
              <a:t>。</a:t>
            </a:r>
            <a:r>
              <a:rPr lang="ja-JP" altLang="en-US" b="1" dirty="0">
                <a:solidFill>
                  <a:srgbClr val="FF0000"/>
                </a:solidFill>
                <a:latin typeface="+mn-lt"/>
                <a:ea typeface="+mn-ea"/>
                <a:cs typeface="+mn-cs"/>
                <a:sym typeface="ヒラギノ角ゴ ProN W6"/>
              </a:rPr>
              <a:t>トラブルがないよう</a:t>
            </a:r>
            <a:r>
              <a:rPr lang="ja-JP" altLang="en-US" dirty="0"/>
              <a:t>に行う。</a:t>
            </a:r>
          </a:p>
          <a:p>
            <a:pPr marL="0" indent="0">
              <a:buNone/>
            </a:pPr>
            <a:endParaRPr lang="en-US" altLang="ja-JP" sz="2800" b="1" dirty="0">
              <a:solidFill>
                <a:schemeClr val="accent5">
                  <a:lumMod val="75000"/>
                </a:schemeClr>
              </a:solidFill>
            </a:endParaRPr>
          </a:p>
          <a:p>
            <a:pPr marL="0" indent="0">
              <a:buNone/>
            </a:pPr>
            <a:r>
              <a:rPr lang="en-US" altLang="ja-JP" sz="2800" dirty="0">
                <a:solidFill>
                  <a:schemeClr val="bg2">
                    <a:lumMod val="10000"/>
                  </a:schemeClr>
                </a:solidFill>
              </a:rPr>
              <a:t>Q5</a:t>
            </a:r>
            <a:r>
              <a:rPr lang="ja-JP" altLang="en-US" sz="2800" dirty="0">
                <a:solidFill>
                  <a:schemeClr val="bg2">
                    <a:lumMod val="10000"/>
                  </a:schemeClr>
                </a:solidFill>
              </a:rPr>
              <a:t>　残薬調整は外用薬も可能か？</a:t>
            </a:r>
            <a:endParaRPr lang="en-US" altLang="ja-JP" sz="2800" dirty="0">
              <a:solidFill>
                <a:schemeClr val="bg2">
                  <a:lumMod val="10000"/>
                </a:schemeClr>
              </a:solidFill>
            </a:endParaRPr>
          </a:p>
          <a:p>
            <a:pPr marL="0" indent="0">
              <a:buNone/>
            </a:pPr>
            <a:r>
              <a:rPr lang="ja-JP" altLang="en-US" sz="2800" dirty="0">
                <a:solidFill>
                  <a:schemeClr val="bg2">
                    <a:lumMod val="10000"/>
                  </a:schemeClr>
                </a:solidFill>
              </a:rPr>
              <a:t>　（回答）</a:t>
            </a:r>
            <a:r>
              <a:rPr lang="ja-JP" altLang="en-US" sz="2800" b="1" dirty="0">
                <a:solidFill>
                  <a:schemeClr val="accent5">
                    <a:lumMod val="75000"/>
                  </a:schemeClr>
                </a:solidFill>
              </a:rPr>
              <a:t>可。</a:t>
            </a:r>
            <a:endParaRPr lang="en-US" altLang="ja-JP" sz="2800" b="1" dirty="0">
              <a:solidFill>
                <a:schemeClr val="accent5">
                  <a:lumMod val="75000"/>
                </a:schemeClr>
              </a:solidFill>
            </a:endParaRPr>
          </a:p>
          <a:p>
            <a:pPr marL="0" indent="0">
              <a:buNone/>
            </a:pPr>
            <a:r>
              <a:rPr lang="ja-JP" altLang="en-US" dirty="0">
                <a:solidFill>
                  <a:schemeClr val="bg2">
                    <a:lumMod val="10000"/>
                  </a:schemeClr>
                </a:solidFill>
              </a:rPr>
              <a:t>→処方日数（数量）を</a:t>
            </a:r>
            <a:r>
              <a:rPr lang="ja-JP" altLang="en-US" b="1" dirty="0">
                <a:solidFill>
                  <a:srgbClr val="FF0000"/>
                </a:solidFill>
              </a:rPr>
              <a:t>ゼロにすることや延長することはできないので注意</a:t>
            </a:r>
            <a:r>
              <a:rPr lang="ja-JP" altLang="en-US" dirty="0">
                <a:solidFill>
                  <a:schemeClr val="bg2">
                    <a:lumMod val="10000"/>
                  </a:schemeClr>
                </a:solidFill>
              </a:rPr>
              <a:t>。</a:t>
            </a:r>
            <a:endParaRPr lang="en-US" altLang="ja-JP" sz="2800" dirty="0">
              <a:solidFill>
                <a:schemeClr val="bg2">
                  <a:lumMod val="10000"/>
                </a:schemeClr>
              </a:solidFill>
            </a:endParaRPr>
          </a:p>
          <a:p>
            <a:pPr marL="0" indent="0">
              <a:buNone/>
            </a:pPr>
            <a:endParaRPr lang="en-US" altLang="ja-JP" sz="2800" b="1" dirty="0">
              <a:solidFill>
                <a:schemeClr val="accent5">
                  <a:lumMod val="75000"/>
                </a:schemeClr>
              </a:solidFill>
            </a:endParaRPr>
          </a:p>
          <a:p>
            <a:pPr marL="0" indent="0">
              <a:buNone/>
            </a:pPr>
            <a:endParaRPr lang="en-US" altLang="ja-JP" sz="2800" dirty="0">
              <a:solidFill>
                <a:schemeClr val="bg2">
                  <a:lumMod val="10000"/>
                </a:schemeClr>
              </a:solidFill>
            </a:endParaRPr>
          </a:p>
          <a:p>
            <a:pPr marL="0" indent="0">
              <a:buNone/>
            </a:pPr>
            <a:endParaRPr lang="en-US" altLang="ja-JP" sz="2800" b="1" dirty="0">
              <a:solidFill>
                <a:schemeClr val="accent5">
                  <a:lumMod val="75000"/>
                </a:schemeClr>
              </a:solidFill>
            </a:endParaRPr>
          </a:p>
        </p:txBody>
      </p:sp>
    </p:spTree>
    <p:extLst>
      <p:ext uri="{BB962C8B-B14F-4D97-AF65-F5344CB8AC3E}">
        <p14:creationId xmlns:p14="http://schemas.microsoft.com/office/powerpoint/2010/main" val="36308413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プロトコルが長く継続できるよう、丁寧な対応が必要です。 トラブルなく実施していただくようお願い致します。"/>
          <p:cNvSpPr txBox="1">
            <a:spLocks noGrp="1"/>
          </p:cNvSpPr>
          <p:nvPr>
            <p:ph type="title"/>
          </p:nvPr>
        </p:nvSpPr>
        <p:spPr>
          <a:xfrm>
            <a:off x="421052" y="1606670"/>
            <a:ext cx="10985502" cy="2324100"/>
          </a:xfrm>
          <a:prstGeom prst="rect">
            <a:avLst/>
          </a:prstGeom>
        </p:spPr>
        <p:txBody>
          <a:bodyPr>
            <a:normAutofit/>
          </a:bodyPr>
          <a:lstStyle/>
          <a:p>
            <a:r>
              <a:rPr sz="3200" u="sng" spc="-63" dirty="0" err="1">
                <a:solidFill>
                  <a:schemeClr val="accent5">
                    <a:hueOff val="-82419"/>
                    <a:satOff val="-9513"/>
                    <a:lumOff val="-16343"/>
                  </a:schemeClr>
                </a:solidFill>
                <a:latin typeface="+mn-lt"/>
                <a:ea typeface="+mn-ea"/>
                <a:cs typeface="+mn-cs"/>
                <a:sym typeface="ヒラギノ角ゴ ProN W6"/>
              </a:rPr>
              <a:t>プロトコルが長く継続できるよう、丁寧な対応が必要です</a:t>
            </a:r>
            <a:r>
              <a:rPr sz="3200" u="sng" spc="-63" dirty="0">
                <a:solidFill>
                  <a:schemeClr val="accent5">
                    <a:hueOff val="-82419"/>
                    <a:satOff val="-9513"/>
                    <a:lumOff val="-16343"/>
                  </a:schemeClr>
                </a:solidFill>
                <a:latin typeface="+mn-lt"/>
                <a:ea typeface="+mn-ea"/>
                <a:cs typeface="+mn-cs"/>
                <a:sym typeface="ヒラギノ角ゴ ProN W6"/>
              </a:rPr>
              <a:t>。</a:t>
            </a:r>
            <a:br>
              <a:rPr sz="3200" u="sng" spc="-63" dirty="0">
                <a:solidFill>
                  <a:schemeClr val="accent5">
                    <a:hueOff val="-82419"/>
                    <a:satOff val="-9513"/>
                    <a:lumOff val="-16343"/>
                  </a:schemeClr>
                </a:solidFill>
                <a:latin typeface="+mn-lt"/>
                <a:ea typeface="+mn-ea"/>
                <a:cs typeface="+mn-cs"/>
                <a:sym typeface="ヒラギノ角ゴ ProN W6"/>
              </a:rPr>
            </a:br>
            <a:r>
              <a:rPr sz="3200" u="sng" spc="-63" dirty="0" err="1">
                <a:solidFill>
                  <a:schemeClr val="accent5">
                    <a:hueOff val="-82419"/>
                    <a:satOff val="-9513"/>
                    <a:lumOff val="-16343"/>
                  </a:schemeClr>
                </a:solidFill>
                <a:latin typeface="+mn-lt"/>
                <a:ea typeface="+mn-ea"/>
                <a:cs typeface="+mn-cs"/>
                <a:sym typeface="ヒラギノ角ゴ ProN W6"/>
              </a:rPr>
              <a:t>トラブルなく実施していただくようお願い致します</a:t>
            </a:r>
            <a:r>
              <a:rPr sz="3200" u="sng" spc="-63" dirty="0">
                <a:solidFill>
                  <a:schemeClr val="accent5">
                    <a:hueOff val="-82419"/>
                    <a:satOff val="-9513"/>
                    <a:lumOff val="-16343"/>
                  </a:schemeClr>
                </a:solidFill>
              </a:rPr>
              <a:t>。</a:t>
            </a:r>
            <a:r>
              <a:rPr sz="6000" dirty="0"/>
              <a:t> </a:t>
            </a:r>
          </a:p>
        </p:txBody>
      </p:sp>
      <p:sp>
        <p:nvSpPr>
          <p:cNvPr id="189" name="当院の窓口の薬剤師…"/>
          <p:cNvSpPr txBox="1"/>
          <p:nvPr/>
        </p:nvSpPr>
        <p:spPr>
          <a:xfrm>
            <a:off x="6701699" y="5455200"/>
            <a:ext cx="5139119" cy="8207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 tIns="25400" rIns="25400" bIns="25400" anchor="ctr">
            <a:spAutoFit/>
          </a:bodyPr>
          <a:lstStyle/>
          <a:p>
            <a:pPr algn="l">
              <a:defRPr sz="5000">
                <a:latin typeface="+mn-lt"/>
                <a:ea typeface="+mn-ea"/>
                <a:cs typeface="+mn-cs"/>
                <a:sym typeface="ヒラギノ角ゴ ProN W6"/>
              </a:defRPr>
            </a:pPr>
            <a:r>
              <a:rPr sz="2500" dirty="0" err="1"/>
              <a:t>当院の窓口の薬剤師</a:t>
            </a:r>
            <a:r>
              <a:rPr sz="2500" dirty="0"/>
              <a:t>　　　　　　　</a:t>
            </a:r>
          </a:p>
          <a:p>
            <a:pPr algn="l">
              <a:defRPr sz="5000">
                <a:latin typeface="+mn-lt"/>
                <a:ea typeface="+mn-ea"/>
                <a:cs typeface="+mn-cs"/>
                <a:sym typeface="ヒラギノ角ゴ ProN W6"/>
              </a:defRPr>
            </a:pPr>
            <a:r>
              <a:rPr sz="2500" dirty="0" err="1"/>
              <a:t>草彅</a:t>
            </a:r>
            <a:r>
              <a:rPr sz="2500" dirty="0"/>
              <a:t>　</a:t>
            </a:r>
            <a:r>
              <a:rPr sz="2500" dirty="0" err="1"/>
              <a:t>稚奈（くさなぎ</a:t>
            </a:r>
            <a:r>
              <a:rPr sz="2500" dirty="0"/>
              <a:t>　</a:t>
            </a:r>
            <a:r>
              <a:rPr sz="2500" dirty="0" err="1"/>
              <a:t>わかな</a:t>
            </a:r>
            <a:r>
              <a:rPr sz="2500" dirty="0"/>
              <a:t>）</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631F12-166D-F069-B66B-CF2E6ACE94A8}"/>
              </a:ext>
            </a:extLst>
          </p:cNvPr>
          <p:cNvSpPr>
            <a:spLocks noGrp="1"/>
          </p:cNvSpPr>
          <p:nvPr>
            <p:ph type="title"/>
          </p:nvPr>
        </p:nvSpPr>
        <p:spPr/>
        <p:txBody>
          <a:bodyPr/>
          <a:lstStyle/>
          <a:p>
            <a:r>
              <a:rPr kumimoji="1" lang="ja-JP" altLang="en-US" dirty="0"/>
              <a:t>処方変更・調剤後の連絡</a:t>
            </a:r>
          </a:p>
        </p:txBody>
      </p:sp>
      <p:sp>
        <p:nvSpPr>
          <p:cNvPr id="3" name="コンテンツ プレースホルダー 2">
            <a:extLst>
              <a:ext uri="{FF2B5EF4-FFF2-40B4-BE49-F238E27FC236}">
                <a16:creationId xmlns:a16="http://schemas.microsoft.com/office/drawing/2014/main" id="{D83C8506-9D19-EF32-AB0C-FDCA0C517433}"/>
              </a:ext>
            </a:extLst>
          </p:cNvPr>
          <p:cNvSpPr>
            <a:spLocks noGrp="1"/>
          </p:cNvSpPr>
          <p:nvPr>
            <p:ph idx="1"/>
          </p:nvPr>
        </p:nvSpPr>
        <p:spPr>
          <a:xfrm>
            <a:off x="744416" y="1825624"/>
            <a:ext cx="10873154" cy="4551729"/>
          </a:xfrm>
        </p:spPr>
        <p:txBody>
          <a:bodyPr>
            <a:normAutofit lnSpcReduction="10000"/>
          </a:bodyPr>
          <a:lstStyle/>
          <a:p>
            <a:pPr marL="0" indent="0">
              <a:buNone/>
            </a:pPr>
            <a:r>
              <a:rPr kumimoji="1" lang="ja-JP" altLang="en-US" b="1" dirty="0"/>
              <a:t>１）処方変更・調剤後の連絡方法</a:t>
            </a:r>
            <a:endParaRPr kumimoji="1" lang="en-US" altLang="ja-JP" b="1" dirty="0"/>
          </a:p>
          <a:p>
            <a:pPr marL="0" indent="0">
              <a:buNone/>
            </a:pPr>
            <a:endParaRPr kumimoji="1" lang="en-US" altLang="ja-JP" dirty="0"/>
          </a:p>
          <a:p>
            <a:pPr marL="0" indent="0">
              <a:buNone/>
            </a:pPr>
            <a:r>
              <a:rPr kumimoji="1" lang="ja-JP" altLang="en-US" dirty="0"/>
              <a:t>「院外処方箋における事前合意プロトコル　情報提供書」に記載し、大曲厚生医療センター薬剤科まで変更内容を記載した処方箋とともに</a:t>
            </a:r>
            <a:r>
              <a:rPr kumimoji="1" lang="en-US" altLang="ja-JP" dirty="0"/>
              <a:t>FAX</a:t>
            </a:r>
            <a:r>
              <a:rPr kumimoji="1" lang="ja-JP" altLang="en-US" dirty="0"/>
              <a:t>で連絡する。</a:t>
            </a:r>
            <a:endParaRPr kumimoji="1" lang="en-US" altLang="ja-JP" dirty="0"/>
          </a:p>
          <a:p>
            <a:pPr marL="0" indent="0">
              <a:buNone/>
            </a:pPr>
            <a:r>
              <a:rPr kumimoji="1" lang="ja-JP" altLang="en-US" dirty="0"/>
              <a:t>電子カルテの処方修正が必要と判断した場合には、次回からの処方に反映させます。</a:t>
            </a:r>
            <a:endParaRPr kumimoji="1" lang="en-US" altLang="ja-JP" dirty="0"/>
          </a:p>
          <a:p>
            <a:pPr marL="0" indent="0">
              <a:buNone/>
            </a:pPr>
            <a:endParaRPr kumimoji="1" lang="en-US" altLang="ja-JP" dirty="0"/>
          </a:p>
          <a:p>
            <a:pPr marL="0" indent="0">
              <a:buNone/>
            </a:pPr>
            <a:r>
              <a:rPr kumimoji="1" lang="ja-JP" altLang="en-US" b="1" dirty="0">
                <a:solidFill>
                  <a:srgbClr val="FF0000"/>
                </a:solidFill>
              </a:rPr>
              <a:t>記載不備、送信不備があるものについてプロトコル報告として認めないので注意すること。</a:t>
            </a:r>
          </a:p>
          <a:p>
            <a:pPr marL="0" indent="0">
              <a:buNone/>
            </a:pPr>
            <a:endParaRPr kumimoji="1" lang="ja-JP" altLang="en-US" dirty="0"/>
          </a:p>
        </p:txBody>
      </p:sp>
    </p:spTree>
    <p:extLst>
      <p:ext uri="{BB962C8B-B14F-4D97-AF65-F5344CB8AC3E}">
        <p14:creationId xmlns:p14="http://schemas.microsoft.com/office/powerpoint/2010/main" val="2010480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F8C8B50A-DFD7-7DAE-139D-D601E4863B4E}"/>
              </a:ext>
            </a:extLst>
          </p:cNvPr>
          <p:cNvSpPr>
            <a:spLocks noGrp="1"/>
          </p:cNvSpPr>
          <p:nvPr>
            <p:ph idx="1"/>
          </p:nvPr>
        </p:nvSpPr>
        <p:spPr>
          <a:xfrm>
            <a:off x="838200" y="890954"/>
            <a:ext cx="10515600" cy="5461855"/>
          </a:xfrm>
        </p:spPr>
        <p:txBody>
          <a:bodyPr>
            <a:normAutofit lnSpcReduction="10000"/>
          </a:bodyPr>
          <a:lstStyle/>
          <a:p>
            <a:pPr marL="0" indent="0">
              <a:buNone/>
            </a:pPr>
            <a:r>
              <a:rPr kumimoji="1" lang="en-US" altLang="ja-JP" dirty="0"/>
              <a:t>2)</a:t>
            </a:r>
            <a:r>
              <a:rPr kumimoji="1" lang="ja-JP" altLang="en-US" dirty="0"/>
              <a:t>変更内容は「お薬手帳」に記載し、医師に提示するよう伝えること。</a:t>
            </a:r>
            <a:endParaRPr kumimoji="1" lang="en-US" altLang="ja-JP" dirty="0"/>
          </a:p>
          <a:p>
            <a:pPr marL="0" indent="0">
              <a:buNone/>
            </a:pPr>
            <a:endParaRPr lang="en-US" altLang="ja-JP" dirty="0"/>
          </a:p>
          <a:p>
            <a:pPr marL="0" indent="0">
              <a:buNone/>
            </a:pPr>
            <a:r>
              <a:rPr kumimoji="1" lang="en-US" altLang="ja-JP" dirty="0"/>
              <a:t>3)</a:t>
            </a:r>
            <a:r>
              <a:rPr kumimoji="1" lang="ja-JP" altLang="en-US" dirty="0"/>
              <a:t>「院外処方箋における疑義照会簡素化プロトコル」適応の</a:t>
            </a:r>
            <a:r>
              <a:rPr kumimoji="1" lang="ja-JP" altLang="en-US" b="1" dirty="0"/>
              <a:t>当該患者に限り、情報提供書で報告された疑義内容と同じであれば、次回調剤以降における事後報告を不要</a:t>
            </a:r>
            <a:r>
              <a:rPr kumimoji="1" lang="ja-JP" altLang="en-US" dirty="0"/>
              <a:t>とする。</a:t>
            </a:r>
            <a:endParaRPr kumimoji="1" lang="en-US" altLang="ja-JP" dirty="0"/>
          </a:p>
          <a:p>
            <a:pPr marL="0" indent="0">
              <a:buNone/>
            </a:pPr>
            <a:r>
              <a:rPr kumimoji="1" lang="en-US" altLang="ja-JP" sz="2400" u="sng" dirty="0">
                <a:solidFill>
                  <a:srgbClr val="FF0000"/>
                </a:solidFill>
              </a:rPr>
              <a:t>※</a:t>
            </a:r>
            <a:r>
              <a:rPr kumimoji="1" lang="ja-JP" altLang="en-US" sz="2400" u="sng" dirty="0">
                <a:solidFill>
                  <a:srgbClr val="FF0000"/>
                </a:solidFill>
              </a:rPr>
              <a:t>報告は不要だが薬局での疑義照会の記載は必要。</a:t>
            </a:r>
          </a:p>
          <a:p>
            <a:pPr marL="0" indent="0">
              <a:buNone/>
            </a:pPr>
            <a:endParaRPr kumimoji="1" lang="ja-JP" altLang="en-US" dirty="0"/>
          </a:p>
          <a:p>
            <a:pPr marL="0" indent="0">
              <a:buNone/>
            </a:pPr>
            <a:r>
              <a:rPr kumimoji="1" lang="ja-JP" altLang="en-US" b="1" dirty="0"/>
              <a:t>・残薬調節については毎回情報提供書を必要</a:t>
            </a:r>
            <a:r>
              <a:rPr kumimoji="1" lang="ja-JP" altLang="en-US" dirty="0"/>
              <a:t>とする。</a:t>
            </a:r>
            <a:endParaRPr kumimoji="1" lang="en-US" altLang="ja-JP" dirty="0"/>
          </a:p>
          <a:p>
            <a:pPr marL="0" indent="0">
              <a:buNone/>
            </a:pPr>
            <a:endParaRPr kumimoji="1" lang="ja-JP" altLang="en-US" dirty="0"/>
          </a:p>
          <a:p>
            <a:pPr marL="0" indent="0">
              <a:buNone/>
            </a:pPr>
            <a:r>
              <a:rPr kumimoji="1" lang="en-US" altLang="ja-JP" dirty="0"/>
              <a:t>4)</a:t>
            </a:r>
            <a:r>
              <a:rPr kumimoji="1" lang="ja-JP" altLang="en-US" dirty="0"/>
              <a:t>プロトンポンプ阻害薬等、投与制限がある薬剤の長期処方についてはプロトコル対象外。通常の電話等による疑義照会が必要。</a:t>
            </a:r>
          </a:p>
        </p:txBody>
      </p:sp>
    </p:spTree>
    <p:extLst>
      <p:ext uri="{BB962C8B-B14F-4D97-AF65-F5344CB8AC3E}">
        <p14:creationId xmlns:p14="http://schemas.microsoft.com/office/powerpoint/2010/main" val="1615503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69851801-BFE6-195A-D6E5-F1437062C57E}"/>
              </a:ext>
            </a:extLst>
          </p:cNvPr>
          <p:cNvPicPr>
            <a:picLocks noChangeAspect="1"/>
          </p:cNvPicPr>
          <p:nvPr/>
        </p:nvPicPr>
        <p:blipFill>
          <a:blip r:embed="rId2"/>
          <a:stretch>
            <a:fillRect/>
          </a:stretch>
        </p:blipFill>
        <p:spPr>
          <a:xfrm>
            <a:off x="-164783" y="299601"/>
            <a:ext cx="9450119" cy="6258798"/>
          </a:xfrm>
          <a:prstGeom prst="rect">
            <a:avLst/>
          </a:prstGeom>
        </p:spPr>
      </p:pic>
      <p:sp>
        <p:nvSpPr>
          <p:cNvPr id="4" name="吹き出し: 角を丸めた四角形 3">
            <a:extLst>
              <a:ext uri="{FF2B5EF4-FFF2-40B4-BE49-F238E27FC236}">
                <a16:creationId xmlns:a16="http://schemas.microsoft.com/office/drawing/2014/main" id="{F255DB8F-0E19-3F6E-E234-5599F219339B}"/>
              </a:ext>
            </a:extLst>
          </p:cNvPr>
          <p:cNvSpPr/>
          <p:nvPr/>
        </p:nvSpPr>
        <p:spPr>
          <a:xfrm>
            <a:off x="8124092" y="3130062"/>
            <a:ext cx="3927231" cy="2031325"/>
          </a:xfrm>
          <a:prstGeom prst="wedgeRoundRectCallout">
            <a:avLst>
              <a:gd name="adj1" fmla="val -96527"/>
              <a:gd name="adj2" fmla="val 63987"/>
              <a:gd name="adj3" fmla="val 16667"/>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464F9AB2-B938-1492-213B-10AEEA0C1DA2}"/>
              </a:ext>
            </a:extLst>
          </p:cNvPr>
          <p:cNvSpPr txBox="1"/>
          <p:nvPr/>
        </p:nvSpPr>
        <p:spPr>
          <a:xfrm>
            <a:off x="8264769" y="3273367"/>
            <a:ext cx="3927231" cy="2031325"/>
          </a:xfrm>
          <a:prstGeom prst="rect">
            <a:avLst/>
          </a:prstGeom>
          <a:noFill/>
        </p:spPr>
        <p:txBody>
          <a:bodyPr wrap="square" rtlCol="0">
            <a:spAutoFit/>
          </a:bodyPr>
          <a:lstStyle/>
          <a:p>
            <a:r>
              <a:rPr kumimoji="1" lang="en-US" altLang="ja-JP" dirty="0">
                <a:solidFill>
                  <a:srgbClr val="FF0000"/>
                </a:solidFill>
              </a:rPr>
              <a:t>5</a:t>
            </a:r>
            <a:r>
              <a:rPr kumimoji="1" lang="ja-JP" altLang="en-US" dirty="0">
                <a:solidFill>
                  <a:srgbClr val="FF0000"/>
                </a:solidFill>
              </a:rPr>
              <a:t>月</a:t>
            </a:r>
            <a:r>
              <a:rPr kumimoji="1" lang="en-US" altLang="ja-JP" dirty="0">
                <a:solidFill>
                  <a:srgbClr val="FF0000"/>
                </a:solidFill>
              </a:rPr>
              <a:t>31</a:t>
            </a:r>
            <a:r>
              <a:rPr kumimoji="1" lang="ja-JP" altLang="en-US" dirty="0">
                <a:solidFill>
                  <a:srgbClr val="FF0000"/>
                </a:solidFill>
              </a:rPr>
              <a:t>日まで</a:t>
            </a:r>
            <a:r>
              <a:rPr kumimoji="1" lang="ja-JP" altLang="en-US" dirty="0"/>
              <a:t>は令和</a:t>
            </a:r>
            <a:r>
              <a:rPr kumimoji="1" lang="en-US" altLang="ja-JP" dirty="0"/>
              <a:t>5</a:t>
            </a:r>
            <a:r>
              <a:rPr kumimoji="1" lang="ja-JP" altLang="en-US" dirty="0"/>
              <a:t>年３月</a:t>
            </a:r>
            <a:r>
              <a:rPr kumimoji="1" lang="en-US" altLang="ja-JP" dirty="0"/>
              <a:t>1</a:t>
            </a:r>
            <a:r>
              <a:rPr kumimoji="1" lang="ja-JP" altLang="en-US" dirty="0"/>
              <a:t>日作成のプロトコルとなります。</a:t>
            </a:r>
            <a:endParaRPr kumimoji="1" lang="en-US" altLang="ja-JP" dirty="0"/>
          </a:p>
          <a:p>
            <a:r>
              <a:rPr lang="ja-JP" altLang="en-US" dirty="0"/>
              <a:t>情報</a:t>
            </a:r>
            <a:r>
              <a:rPr kumimoji="1" lang="ja-JP" altLang="en-US" dirty="0"/>
              <a:t>提供書</a:t>
            </a:r>
            <a:r>
              <a:rPr lang="ja-JP" altLang="en-US" dirty="0"/>
              <a:t>の印刷間違いに</a:t>
            </a:r>
            <a:r>
              <a:rPr kumimoji="1" lang="ja-JP" altLang="en-US" dirty="0"/>
              <a:t>注意して使用して下さい。</a:t>
            </a:r>
            <a:endParaRPr kumimoji="1" lang="en-US" altLang="ja-JP" dirty="0"/>
          </a:p>
          <a:p>
            <a:r>
              <a:rPr kumimoji="1" lang="en-US" altLang="ja-JP" b="1" dirty="0">
                <a:solidFill>
                  <a:schemeClr val="accent1"/>
                </a:solidFill>
              </a:rPr>
              <a:t>6</a:t>
            </a:r>
            <a:r>
              <a:rPr kumimoji="1" lang="ja-JP" altLang="en-US" b="1" dirty="0">
                <a:solidFill>
                  <a:schemeClr val="accent1"/>
                </a:solidFill>
              </a:rPr>
              <a:t>月１日から改訂版を使用して下さい。</a:t>
            </a:r>
            <a:endParaRPr kumimoji="1" lang="en-US" altLang="ja-JP" b="1" dirty="0">
              <a:solidFill>
                <a:schemeClr val="accent1"/>
              </a:solidFill>
            </a:endParaRPr>
          </a:p>
          <a:p>
            <a:endParaRPr kumimoji="1" lang="ja-JP" altLang="en-US" dirty="0"/>
          </a:p>
        </p:txBody>
      </p:sp>
      <p:sp>
        <p:nvSpPr>
          <p:cNvPr id="6" name="テキスト ボックス 5">
            <a:extLst>
              <a:ext uri="{FF2B5EF4-FFF2-40B4-BE49-F238E27FC236}">
                <a16:creationId xmlns:a16="http://schemas.microsoft.com/office/drawing/2014/main" id="{1DB113DC-BCF9-4662-04BB-1FBA743428D1}"/>
              </a:ext>
            </a:extLst>
          </p:cNvPr>
          <p:cNvSpPr txBox="1"/>
          <p:nvPr/>
        </p:nvSpPr>
        <p:spPr>
          <a:xfrm>
            <a:off x="6307674" y="5991521"/>
            <a:ext cx="5955323" cy="830997"/>
          </a:xfrm>
          <a:prstGeom prst="rect">
            <a:avLst/>
          </a:prstGeom>
          <a:noFill/>
        </p:spPr>
        <p:txBody>
          <a:bodyPr wrap="square" rtlCol="0">
            <a:spAutoFit/>
          </a:bodyPr>
          <a:lstStyle/>
          <a:p>
            <a:r>
              <a:rPr kumimoji="1" lang="en-US" altLang="ja-JP" sz="2400" b="1" dirty="0">
                <a:solidFill>
                  <a:srgbClr val="FF0000"/>
                </a:solidFill>
              </a:rPr>
              <a:t>※</a:t>
            </a:r>
            <a:r>
              <a:rPr kumimoji="1" lang="ja-JP" altLang="en-US" sz="2400" b="1" dirty="0">
                <a:solidFill>
                  <a:srgbClr val="FF0000"/>
                </a:solidFill>
              </a:rPr>
              <a:t>新規登録薬局は</a:t>
            </a:r>
            <a:endParaRPr kumimoji="1" lang="en-US" altLang="ja-JP" sz="2400" b="1" dirty="0">
              <a:solidFill>
                <a:srgbClr val="FF0000"/>
              </a:solidFill>
            </a:endParaRPr>
          </a:p>
          <a:p>
            <a:r>
              <a:rPr kumimoji="1" lang="en-US" altLang="ja-JP" sz="2400" b="1" dirty="0">
                <a:solidFill>
                  <a:srgbClr val="FF0000"/>
                </a:solidFill>
              </a:rPr>
              <a:t>6</a:t>
            </a:r>
            <a:r>
              <a:rPr kumimoji="1" lang="ja-JP" altLang="en-US" sz="2400" b="1" dirty="0">
                <a:solidFill>
                  <a:srgbClr val="FF0000"/>
                </a:solidFill>
              </a:rPr>
              <a:t>月</a:t>
            </a:r>
            <a:r>
              <a:rPr kumimoji="1" lang="en-US" altLang="ja-JP" sz="2400" b="1" dirty="0">
                <a:solidFill>
                  <a:srgbClr val="FF0000"/>
                </a:solidFill>
              </a:rPr>
              <a:t>1</a:t>
            </a:r>
            <a:r>
              <a:rPr kumimoji="1" lang="ja-JP" altLang="en-US" sz="2400" b="1" dirty="0">
                <a:solidFill>
                  <a:srgbClr val="FF0000"/>
                </a:solidFill>
              </a:rPr>
              <a:t>日から本プロトコルを利用できます</a:t>
            </a:r>
            <a:r>
              <a:rPr kumimoji="1" lang="ja-JP" altLang="en-US" sz="2000" b="1" dirty="0">
                <a:solidFill>
                  <a:srgbClr val="FF0000"/>
                </a:solidFill>
              </a:rPr>
              <a:t>。</a:t>
            </a:r>
          </a:p>
        </p:txBody>
      </p:sp>
      <p:sp>
        <p:nvSpPr>
          <p:cNvPr id="7" name="楕円 6">
            <a:extLst>
              <a:ext uri="{FF2B5EF4-FFF2-40B4-BE49-F238E27FC236}">
                <a16:creationId xmlns:a16="http://schemas.microsoft.com/office/drawing/2014/main" id="{E1D9164C-BA7C-810A-A807-1FA29B86E4CA}"/>
              </a:ext>
            </a:extLst>
          </p:cNvPr>
          <p:cNvSpPr/>
          <p:nvPr/>
        </p:nvSpPr>
        <p:spPr>
          <a:xfrm>
            <a:off x="445477" y="5304693"/>
            <a:ext cx="6002215" cy="1049216"/>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6CBEFFB9-464F-3A4D-F3DD-508291A11578}"/>
              </a:ext>
            </a:extLst>
          </p:cNvPr>
          <p:cNvSpPr txBox="1"/>
          <p:nvPr/>
        </p:nvSpPr>
        <p:spPr>
          <a:xfrm>
            <a:off x="8030308" y="563720"/>
            <a:ext cx="3552092" cy="369332"/>
          </a:xfrm>
          <a:prstGeom prst="rect">
            <a:avLst/>
          </a:prstGeom>
          <a:noFill/>
        </p:spPr>
        <p:txBody>
          <a:bodyPr wrap="square" rtlCol="0">
            <a:spAutoFit/>
          </a:bodyPr>
          <a:lstStyle/>
          <a:p>
            <a:r>
              <a:rPr kumimoji="1" lang="ja-JP" altLang="en-US" b="1" dirty="0"/>
              <a:t>大曲厚生医療センター薬剤科</a:t>
            </a:r>
            <a:r>
              <a:rPr kumimoji="1" lang="en-US" altLang="ja-JP" b="1" dirty="0"/>
              <a:t>HP</a:t>
            </a:r>
            <a:endParaRPr kumimoji="1" lang="ja-JP" altLang="en-US" b="1" dirty="0"/>
          </a:p>
        </p:txBody>
      </p:sp>
    </p:spTree>
    <p:extLst>
      <p:ext uri="{BB962C8B-B14F-4D97-AF65-F5344CB8AC3E}">
        <p14:creationId xmlns:p14="http://schemas.microsoft.com/office/powerpoint/2010/main" val="582340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29114374-A6C1-D2C6-2F7C-27827E92D5E2}"/>
              </a:ext>
            </a:extLst>
          </p:cNvPr>
          <p:cNvSpPr/>
          <p:nvPr/>
        </p:nvSpPr>
        <p:spPr>
          <a:xfrm>
            <a:off x="172349" y="3038712"/>
            <a:ext cx="7571232" cy="841257"/>
          </a:xfrm>
          <a:prstGeom prst="rect">
            <a:avLst/>
          </a:prstGeom>
          <a:solidFill>
            <a:schemeClr val="bg1"/>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altLang="ja-JP" sz="2400" b="1" dirty="0">
              <a:solidFill>
                <a:srgbClr val="FF0000"/>
              </a:solidFill>
            </a:endParaRPr>
          </a:p>
          <a:p>
            <a:r>
              <a:rPr lang="ja-JP" altLang="en-US" sz="2400" b="1" dirty="0">
                <a:solidFill>
                  <a:srgbClr val="FF0000"/>
                </a:solidFill>
              </a:rPr>
              <a:t>注）</a:t>
            </a:r>
            <a:r>
              <a:rPr lang="en-US" altLang="ja-JP" sz="2400" b="1" dirty="0">
                <a:solidFill>
                  <a:srgbClr val="FF0000"/>
                </a:solidFill>
              </a:rPr>
              <a:t>FAX</a:t>
            </a:r>
            <a:r>
              <a:rPr lang="ja-JP" altLang="en-US" sz="2400" b="1" dirty="0">
                <a:solidFill>
                  <a:srgbClr val="FF0000"/>
                </a:solidFill>
              </a:rPr>
              <a:t>のため明確にわかる字で記載すること。</a:t>
            </a:r>
            <a:endParaRPr lang="en-US" altLang="ja-JP" sz="2400" b="1" dirty="0">
              <a:solidFill>
                <a:srgbClr val="FF0000"/>
              </a:solidFill>
            </a:endParaRPr>
          </a:p>
          <a:p>
            <a:r>
              <a:rPr lang="ja-JP" altLang="en-US" sz="2400" b="1" dirty="0">
                <a:solidFill>
                  <a:srgbClr val="FF0000"/>
                </a:solidFill>
              </a:rPr>
              <a:t>内容がわからず電話確認する件数が増えています！</a:t>
            </a:r>
            <a:endParaRPr lang="en-US" altLang="ja-JP" sz="2400" b="1" dirty="0">
              <a:solidFill>
                <a:srgbClr val="FF0000"/>
              </a:solidFill>
            </a:endParaRPr>
          </a:p>
        </p:txBody>
      </p:sp>
      <p:sp>
        <p:nvSpPr>
          <p:cNvPr id="12" name="正方形/長方形 11">
            <a:extLst>
              <a:ext uri="{FF2B5EF4-FFF2-40B4-BE49-F238E27FC236}">
                <a16:creationId xmlns:a16="http://schemas.microsoft.com/office/drawing/2014/main" id="{53FA06D9-3681-B33F-766C-2F0D8EAA56D1}"/>
              </a:ext>
            </a:extLst>
          </p:cNvPr>
          <p:cNvSpPr/>
          <p:nvPr/>
        </p:nvSpPr>
        <p:spPr>
          <a:xfrm>
            <a:off x="172349" y="218821"/>
            <a:ext cx="5253091" cy="1487335"/>
          </a:xfrm>
          <a:prstGeom prst="rect">
            <a:avLst/>
          </a:prstGeom>
          <a:solidFill>
            <a:schemeClr val="bg1"/>
          </a:solid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457200" indent="-457200">
              <a:buFont typeface="+mj-lt"/>
              <a:buAutoNum type="arabicPeriod"/>
            </a:pPr>
            <a:r>
              <a:rPr lang="ja-JP" altLang="en-US" sz="2000" b="1" dirty="0">
                <a:solidFill>
                  <a:srgbClr val="FF0000"/>
                </a:solidFill>
              </a:rPr>
              <a:t>院外処方箋における事前合意プロトコル情報提供書</a:t>
            </a:r>
            <a:endParaRPr lang="en-US" altLang="ja-JP" sz="2000" b="1" dirty="0">
              <a:solidFill>
                <a:srgbClr val="FF0000"/>
              </a:solidFill>
            </a:endParaRPr>
          </a:p>
          <a:p>
            <a:pPr marL="457200" indent="-457200">
              <a:buFont typeface="+mj-lt"/>
              <a:buAutoNum type="arabicPeriod"/>
            </a:pPr>
            <a:r>
              <a:rPr lang="ja-JP" altLang="en-US" sz="2000" b="1" dirty="0">
                <a:solidFill>
                  <a:srgbClr val="FF0000"/>
                </a:solidFill>
              </a:rPr>
              <a:t>疑義照会を記載した処方箋</a:t>
            </a:r>
            <a:endParaRPr lang="en-US" altLang="ja-JP" sz="2000" b="1" dirty="0">
              <a:solidFill>
                <a:srgbClr val="FF0000"/>
              </a:solidFill>
            </a:endParaRPr>
          </a:p>
        </p:txBody>
      </p:sp>
      <p:sp>
        <p:nvSpPr>
          <p:cNvPr id="11" name="テキスト ボックス 10">
            <a:extLst>
              <a:ext uri="{FF2B5EF4-FFF2-40B4-BE49-F238E27FC236}">
                <a16:creationId xmlns:a16="http://schemas.microsoft.com/office/drawing/2014/main" id="{7822AEB6-7292-3F51-8119-C1442CA2E083}"/>
              </a:ext>
            </a:extLst>
          </p:cNvPr>
          <p:cNvSpPr txBox="1"/>
          <p:nvPr/>
        </p:nvSpPr>
        <p:spPr>
          <a:xfrm>
            <a:off x="877638" y="2081878"/>
            <a:ext cx="3231252" cy="84125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2438338" rtl="0" fontAlgn="auto" latinLnBrk="0" hangingPunct="0">
              <a:lnSpc>
                <a:spcPct val="100000"/>
              </a:lnSpc>
              <a:spcBef>
                <a:spcPts val="0"/>
              </a:spcBef>
              <a:spcAft>
                <a:spcPts val="0"/>
              </a:spcAft>
              <a:buClrTx/>
              <a:buSzTx/>
              <a:buFontTx/>
              <a:buNone/>
              <a:tabLst/>
            </a:pPr>
            <a:r>
              <a:rPr lang="ja-JP" altLang="en-US" sz="2400" b="1" dirty="0">
                <a:solidFill>
                  <a:schemeClr val="accent5">
                    <a:lumMod val="75000"/>
                  </a:schemeClr>
                </a:solidFill>
              </a:rPr>
              <a:t>１、２</a:t>
            </a:r>
            <a:endParaRPr lang="en-US" altLang="ja-JP" sz="2400" b="1" dirty="0">
              <a:solidFill>
                <a:schemeClr val="accent5">
                  <a:lumMod val="75000"/>
                </a:schemeClr>
              </a:solidFill>
            </a:endParaRPr>
          </a:p>
          <a:p>
            <a:pPr marL="0" marR="0" indent="0" algn="ctr" defTabSz="2438338" rtl="0" fontAlgn="auto" latinLnBrk="0" hangingPunct="0">
              <a:lnSpc>
                <a:spcPct val="100000"/>
              </a:lnSpc>
              <a:spcBef>
                <a:spcPts val="0"/>
              </a:spcBef>
              <a:spcAft>
                <a:spcPts val="0"/>
              </a:spcAft>
              <a:buClrTx/>
              <a:buSzTx/>
              <a:buFontTx/>
              <a:buNone/>
              <a:tabLst/>
            </a:pPr>
            <a:r>
              <a:rPr lang="ja-JP" altLang="en-US" sz="2400" b="1" dirty="0">
                <a:solidFill>
                  <a:schemeClr val="accent5">
                    <a:lumMod val="75000"/>
                  </a:schemeClr>
                </a:solidFill>
              </a:rPr>
              <a:t>どちらも</a:t>
            </a:r>
            <a:r>
              <a:rPr lang="en-US" altLang="ja-JP" sz="2400" b="1" dirty="0">
                <a:solidFill>
                  <a:schemeClr val="accent5">
                    <a:lumMod val="75000"/>
                  </a:schemeClr>
                </a:solidFill>
              </a:rPr>
              <a:t>FAX</a:t>
            </a:r>
            <a:r>
              <a:rPr lang="ja-JP" altLang="en-US" sz="2400" b="1" dirty="0">
                <a:solidFill>
                  <a:schemeClr val="accent5">
                    <a:lumMod val="75000"/>
                  </a:schemeClr>
                </a:solidFill>
              </a:rPr>
              <a:t>送信</a:t>
            </a:r>
            <a:r>
              <a:rPr kumimoji="0" lang="ja-JP" altLang="en-US" sz="2400" b="1" i="0" u="none" strike="noStrike" cap="none" spc="0" normalizeH="0" baseline="0" dirty="0">
                <a:ln>
                  <a:noFill/>
                </a:ln>
                <a:solidFill>
                  <a:schemeClr val="accent5">
                    <a:lumMod val="75000"/>
                  </a:schemeClr>
                </a:solidFill>
                <a:effectLst/>
                <a:uFillTx/>
                <a:latin typeface="ヒラギノ角ゴ ProN W3"/>
                <a:ea typeface="ヒラギノ角ゴ ProN W3"/>
                <a:cs typeface="ヒラギノ角ゴ ProN W3"/>
                <a:sym typeface="ヒラギノ角ゴ ProN W3"/>
              </a:rPr>
              <a:t>必要</a:t>
            </a:r>
          </a:p>
        </p:txBody>
      </p:sp>
      <p:sp>
        <p:nvSpPr>
          <p:cNvPr id="15" name="矢印: 上 14">
            <a:extLst>
              <a:ext uri="{FF2B5EF4-FFF2-40B4-BE49-F238E27FC236}">
                <a16:creationId xmlns:a16="http://schemas.microsoft.com/office/drawing/2014/main" id="{593CA120-BC60-F088-F17C-EB961373ECF8}"/>
              </a:ext>
            </a:extLst>
          </p:cNvPr>
          <p:cNvSpPr/>
          <p:nvPr/>
        </p:nvSpPr>
        <p:spPr>
          <a:xfrm rot="10800000">
            <a:off x="1975104" y="1492662"/>
            <a:ext cx="1036320" cy="589216"/>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F20719FE-1F8E-7344-3266-13E704F4EECA}"/>
              </a:ext>
            </a:extLst>
          </p:cNvPr>
          <p:cNvPicPr>
            <a:picLocks noChangeAspect="1"/>
          </p:cNvPicPr>
          <p:nvPr/>
        </p:nvPicPr>
        <p:blipFill rotWithShape="1">
          <a:blip r:embed="rId3"/>
          <a:srcRect l="94" t="94" r="-94" b="-94"/>
          <a:stretch/>
        </p:blipFill>
        <p:spPr>
          <a:xfrm>
            <a:off x="7228194" y="96926"/>
            <a:ext cx="4791457" cy="6664147"/>
          </a:xfrm>
          <a:prstGeom prst="rect">
            <a:avLst/>
          </a:prstGeom>
          <a:ln>
            <a:solidFill>
              <a:schemeClr val="tx1"/>
            </a:solidFill>
          </a:ln>
        </p:spPr>
      </p:pic>
      <p:sp>
        <p:nvSpPr>
          <p:cNvPr id="8" name="吹き出し: 角を丸めた四角形 7">
            <a:extLst>
              <a:ext uri="{FF2B5EF4-FFF2-40B4-BE49-F238E27FC236}">
                <a16:creationId xmlns:a16="http://schemas.microsoft.com/office/drawing/2014/main" id="{D883FD9E-7DEC-D04C-3DB6-0AA75A52D1E8}"/>
              </a:ext>
            </a:extLst>
          </p:cNvPr>
          <p:cNvSpPr/>
          <p:nvPr/>
        </p:nvSpPr>
        <p:spPr>
          <a:xfrm>
            <a:off x="2951252" y="4631413"/>
            <a:ext cx="4111283" cy="1805685"/>
          </a:xfrm>
          <a:prstGeom prst="wedgeRoundRectCallout">
            <a:avLst>
              <a:gd name="adj1" fmla="val 72329"/>
              <a:gd name="adj2" fmla="val -61708"/>
              <a:gd name="adj3" fmla="val 16667"/>
            </a:avLst>
          </a:prstGeom>
          <a:solidFill>
            <a:schemeClr val="bg1"/>
          </a:solid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tLang="ja-JP" sz="1800" dirty="0">
              <a:solidFill>
                <a:srgbClr val="FF0000"/>
              </a:solidFill>
            </a:endParaRPr>
          </a:p>
          <a:p>
            <a:endParaRPr lang="en-US" altLang="ja-JP" sz="1800" b="1" dirty="0">
              <a:solidFill>
                <a:srgbClr val="FF0000"/>
              </a:solidFill>
            </a:endParaRPr>
          </a:p>
          <a:p>
            <a:r>
              <a:rPr lang="ja-JP" altLang="en-US" sz="1800" b="1" dirty="0">
                <a:solidFill>
                  <a:srgbClr val="FF0000"/>
                </a:solidFill>
              </a:rPr>
              <a:t>・処方修正内容に☑</a:t>
            </a:r>
            <a:endParaRPr lang="en-US" altLang="ja-JP" sz="1800" b="1" dirty="0">
              <a:solidFill>
                <a:srgbClr val="FF0000"/>
              </a:solidFill>
            </a:endParaRPr>
          </a:p>
          <a:p>
            <a:endParaRPr lang="en-US" altLang="ja-JP" b="1" dirty="0">
              <a:solidFill>
                <a:srgbClr val="FF0000"/>
              </a:solidFill>
            </a:endParaRPr>
          </a:p>
          <a:p>
            <a:r>
              <a:rPr lang="ja-JP" altLang="en-US" b="1" dirty="0">
                <a:solidFill>
                  <a:srgbClr val="FF0000"/>
                </a:solidFill>
              </a:rPr>
              <a:t>・連絡事項の欄変更内容を</a:t>
            </a:r>
            <a:r>
              <a:rPr lang="ja-JP" altLang="en-US" b="1" u="sng" dirty="0">
                <a:solidFill>
                  <a:srgbClr val="FF0000"/>
                </a:solidFill>
              </a:rPr>
              <a:t>必ず記載</a:t>
            </a:r>
            <a:r>
              <a:rPr lang="ja-JP" altLang="en-US" sz="1800" b="1" dirty="0"/>
              <a:t>〇</a:t>
            </a:r>
            <a:endParaRPr lang="en-US" altLang="ja-JP" sz="1800" b="1" dirty="0"/>
          </a:p>
          <a:p>
            <a:pPr algn="ctr"/>
            <a:endParaRPr kumimoji="1" lang="ja-JP" altLang="en-US" dirty="0"/>
          </a:p>
        </p:txBody>
      </p:sp>
    </p:spTree>
    <p:extLst>
      <p:ext uri="{BB962C8B-B14F-4D97-AF65-F5344CB8AC3E}">
        <p14:creationId xmlns:p14="http://schemas.microsoft.com/office/powerpoint/2010/main" val="1379938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0C95AC-B8DD-2B81-32AA-44B88E76834C}"/>
              </a:ext>
            </a:extLst>
          </p:cNvPr>
          <p:cNvSpPr>
            <a:spLocks noGrp="1"/>
          </p:cNvSpPr>
          <p:nvPr>
            <p:ph type="title"/>
          </p:nvPr>
        </p:nvSpPr>
        <p:spPr>
          <a:xfrm>
            <a:off x="838199" y="198437"/>
            <a:ext cx="10515600" cy="1325563"/>
          </a:xfrm>
        </p:spPr>
        <p:txBody>
          <a:bodyPr>
            <a:normAutofit/>
          </a:bodyPr>
          <a:lstStyle/>
          <a:p>
            <a:r>
              <a:rPr kumimoji="1" lang="ja-JP" altLang="en-US" sz="3600" b="1" dirty="0"/>
              <a:t>処方変更に関わる原則</a:t>
            </a:r>
          </a:p>
        </p:txBody>
      </p:sp>
      <p:sp>
        <p:nvSpPr>
          <p:cNvPr id="3" name="コンテンツ プレースホルダー 2">
            <a:extLst>
              <a:ext uri="{FF2B5EF4-FFF2-40B4-BE49-F238E27FC236}">
                <a16:creationId xmlns:a16="http://schemas.microsoft.com/office/drawing/2014/main" id="{0FB8E75D-3EA1-39D8-3187-24222EB5F5E9}"/>
              </a:ext>
            </a:extLst>
          </p:cNvPr>
          <p:cNvSpPr>
            <a:spLocks noGrp="1"/>
          </p:cNvSpPr>
          <p:nvPr>
            <p:ph idx="1"/>
          </p:nvPr>
        </p:nvSpPr>
        <p:spPr>
          <a:xfrm>
            <a:off x="577360" y="1523999"/>
            <a:ext cx="11333286" cy="5334001"/>
          </a:xfrm>
        </p:spPr>
        <p:txBody>
          <a:bodyPr>
            <a:normAutofit fontScale="92500" lnSpcReduction="20000"/>
          </a:bodyPr>
          <a:lstStyle/>
          <a:p>
            <a:r>
              <a:rPr lang="ja-JP" altLang="en-US" sz="3000" dirty="0"/>
              <a:t>すべての変更事項については、</a:t>
            </a:r>
            <a:r>
              <a:rPr lang="ja-JP" altLang="en-US" sz="3000" dirty="0">
                <a:solidFill>
                  <a:schemeClr val="accent1"/>
                </a:solidFill>
              </a:rPr>
              <a:t>患者に十分な説明</a:t>
            </a:r>
            <a:r>
              <a:rPr lang="ja-JP" altLang="en-US" sz="3000" dirty="0"/>
              <a:t>を行い、</a:t>
            </a:r>
            <a:endParaRPr lang="en-US" altLang="ja-JP" sz="3000" dirty="0"/>
          </a:p>
          <a:p>
            <a:pPr marL="0" indent="0">
              <a:buNone/>
            </a:pPr>
            <a:r>
              <a:rPr lang="ja-JP" altLang="en-US" sz="3000" dirty="0">
                <a:solidFill>
                  <a:srgbClr val="FF0000"/>
                </a:solidFill>
              </a:rPr>
              <a:t>同意を得る</a:t>
            </a:r>
            <a:r>
              <a:rPr lang="ja-JP" altLang="en-US" sz="3000" dirty="0"/>
              <a:t>こと。また、同意を得た内容を記録（薬歴等）を残すこと。</a:t>
            </a:r>
            <a:endParaRPr lang="en-US" altLang="ja-JP" sz="3000" dirty="0"/>
          </a:p>
          <a:p>
            <a:pPr marL="0" indent="0">
              <a:buNone/>
            </a:pPr>
            <a:endParaRPr lang="en-US" altLang="ja-JP" sz="2600" dirty="0">
              <a:solidFill>
                <a:srgbClr val="FF0000"/>
              </a:solidFill>
            </a:endParaRPr>
          </a:p>
          <a:p>
            <a:pPr marL="0" marR="0" lvl="0" indent="0" algn="l" defTabSz="321945" rtl="0" eaLnBrk="1" fontAlgn="auto" latinLnBrk="0" hangingPunct="1">
              <a:lnSpc>
                <a:spcPct val="100000"/>
              </a:lnSpc>
              <a:spcBef>
                <a:spcPts val="700"/>
              </a:spcBef>
              <a:spcAft>
                <a:spcPts val="0"/>
              </a:spcAft>
              <a:buClrTx/>
              <a:buSzTx/>
              <a:buFont typeface="Arial" panose="020B0604020202020204" pitchFamily="34" charset="0"/>
              <a:buNone/>
              <a:tabLst/>
              <a:defRPr sz="4290" spc="-42"/>
            </a:pPr>
            <a:r>
              <a:rPr kumimoji="1" lang="ja-JP" altLang="en-US" sz="3000" b="0" i="0" u="none" strike="noStrike" kern="1200" cap="none" spc="-42"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ヒラギノ角ゴ ProN W6"/>
              </a:rPr>
              <a:t>あくまでも、疑義照会を簡素化するためのプロトコルである。</a:t>
            </a:r>
          </a:p>
          <a:p>
            <a:pPr marL="0" marR="0" lvl="0" indent="0" algn="l" defTabSz="321945" rtl="0" eaLnBrk="1" fontAlgn="auto" latinLnBrk="0" hangingPunct="1">
              <a:lnSpc>
                <a:spcPct val="100000"/>
              </a:lnSpc>
              <a:spcBef>
                <a:spcPts val="700"/>
              </a:spcBef>
              <a:spcAft>
                <a:spcPts val="0"/>
              </a:spcAft>
              <a:buClrTx/>
              <a:buSzTx/>
              <a:buFont typeface="Arial" panose="020B0604020202020204" pitchFamily="34" charset="0"/>
              <a:buNone/>
              <a:tabLst/>
              <a:defRPr sz="4290" spc="-42"/>
            </a:pPr>
            <a:r>
              <a:rPr kumimoji="1" lang="ja-JP" altLang="en-US" sz="3000" b="0" i="0" u="none" strike="noStrike" kern="1200" cap="none" spc="-42"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ヒラギノ角ゴ ProN W6"/>
              </a:rPr>
              <a:t>処方箋備考欄には、従来通りの疑義照会をした旨の記載が必要。この時、</a:t>
            </a:r>
            <a:r>
              <a:rPr kumimoji="1" lang="ja-JP" altLang="en-US" sz="3000" b="1" i="0" u="none" strike="noStrike" kern="1200" cap="none" spc="-42" normalizeH="0" baseline="0" noProof="0" dirty="0">
                <a:ln>
                  <a:noFill/>
                </a:ln>
                <a:solidFill>
                  <a:srgbClr val="4472C4"/>
                </a:solidFill>
                <a:effectLst/>
                <a:uLnTx/>
                <a:uFillTx/>
                <a:latin typeface="游ゴシック" panose="020F0502020204030204"/>
                <a:ea typeface="游ゴシック" panose="020B0400000000000000" pitchFamily="50" charset="-128"/>
                <a:cs typeface="+mn-cs"/>
                <a:sym typeface="ヒラギノ角ゴ ProN W6"/>
              </a:rPr>
              <a:t>「プロトコル」の文言は記載しないよう</a:t>
            </a:r>
            <a:r>
              <a:rPr kumimoji="1" lang="ja-JP" altLang="en-US" sz="3000" b="0" i="0" u="none" strike="noStrike" kern="1200" cap="none" spc="-42"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ヒラギノ角ゴ ProN W6"/>
              </a:rPr>
              <a:t>注意。</a:t>
            </a:r>
          </a:p>
          <a:p>
            <a:pPr marL="0" marR="0" lvl="0" indent="0" algn="l" defTabSz="321945" rtl="0" eaLnBrk="1" fontAlgn="auto" latinLnBrk="0" hangingPunct="1">
              <a:lnSpc>
                <a:spcPct val="100000"/>
              </a:lnSpc>
              <a:spcBef>
                <a:spcPts val="700"/>
              </a:spcBef>
              <a:spcAft>
                <a:spcPts val="0"/>
              </a:spcAft>
              <a:buClrTx/>
              <a:buSzTx/>
              <a:buFont typeface="Arial" panose="020B0604020202020204" pitchFamily="34" charset="0"/>
              <a:buNone/>
              <a:tabLst/>
              <a:defRPr sz="4290" spc="-42"/>
            </a:pPr>
            <a:endParaRPr kumimoji="1" lang="ja-JP" altLang="en-US" sz="3000" b="0" i="0" u="none" strike="noStrike" kern="1200" cap="none" spc="-42" normalizeH="0" baseline="0" noProof="0" dirty="0">
              <a:ln>
                <a:noFill/>
              </a:ln>
              <a:solidFill>
                <a:prstClr val="black"/>
              </a:solidFill>
              <a:effectLst/>
              <a:uLnTx/>
              <a:uFillTx/>
              <a:latin typeface="游ゴシック" panose="020F0502020204030204"/>
              <a:ea typeface="+mn-ea"/>
              <a:cs typeface="+mn-cs"/>
            </a:endParaRPr>
          </a:p>
          <a:p>
            <a:pPr marL="0" marR="0" lvl="0" indent="0" algn="l" defTabSz="321945" rtl="0" eaLnBrk="1" fontAlgn="auto" latinLnBrk="0" hangingPunct="1">
              <a:lnSpc>
                <a:spcPct val="100000"/>
              </a:lnSpc>
              <a:spcBef>
                <a:spcPts val="700"/>
              </a:spcBef>
              <a:spcAft>
                <a:spcPts val="0"/>
              </a:spcAft>
              <a:buClrTx/>
              <a:buSzTx/>
              <a:buFont typeface="Arial" panose="020B0604020202020204" pitchFamily="34" charset="0"/>
              <a:buNone/>
              <a:tabLst/>
              <a:defRPr sz="4290" spc="-42"/>
            </a:pPr>
            <a:r>
              <a:rPr kumimoji="1" lang="ja-JP" altLang="en-US" sz="3000" b="0" i="0" u="none" strike="noStrike" kern="1200" cap="none" spc="-42"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3000" b="0" i="0" u="none" strike="noStrike" kern="1200" cap="none" spc="-42" normalizeH="0" baseline="0" noProof="0" dirty="0">
                <a:ln>
                  <a:noFill/>
                </a:ln>
                <a:solidFill>
                  <a:prstClr val="black"/>
                </a:solidFill>
                <a:effectLst/>
                <a:uLnTx/>
                <a:uFillTx/>
                <a:latin typeface="游ゴシック" panose="020F0502020204030204"/>
                <a:ea typeface="+mn-ea"/>
                <a:cs typeface="+mn-cs"/>
              </a:rPr>
              <a:t>薬価が上がる、患者負担が増える事例については、特に詳細を説明し、</a:t>
            </a:r>
            <a:r>
              <a:rPr kumimoji="1" lang="ja-JP" altLang="en-US" sz="3000" b="1" i="0" u="none" strike="noStrike" kern="1200" cap="none" spc="-42" normalizeH="0" baseline="0" noProof="0" dirty="0">
                <a:ln>
                  <a:noFill/>
                </a:ln>
                <a:solidFill>
                  <a:srgbClr val="FF0000"/>
                </a:solidFill>
                <a:effectLst/>
                <a:uLnTx/>
                <a:uFillTx/>
                <a:latin typeface="游ゴシック" panose="020F0502020204030204"/>
                <a:ea typeface="+mn-ea"/>
                <a:cs typeface="+mn-cs"/>
                <a:sym typeface="ヒラギノ角ゴ ProN W6"/>
              </a:rPr>
              <a:t>トラブルがないよう</a:t>
            </a:r>
            <a:r>
              <a:rPr kumimoji="1" lang="ja-JP" altLang="en-US" sz="3000" b="0" i="0" u="none" strike="noStrike" kern="1200" cap="none" spc="-42" normalizeH="0" baseline="0" noProof="0" dirty="0">
                <a:ln>
                  <a:noFill/>
                </a:ln>
                <a:solidFill>
                  <a:prstClr val="black"/>
                </a:solidFill>
                <a:effectLst/>
                <a:uLnTx/>
                <a:uFillTx/>
                <a:latin typeface="游ゴシック" panose="020F0502020204030204"/>
                <a:ea typeface="+mn-ea"/>
                <a:cs typeface="+mn-cs"/>
              </a:rPr>
              <a:t>に行う。</a:t>
            </a:r>
          </a:p>
          <a:p>
            <a:pPr marL="0" marR="0" lvl="0" indent="0" algn="l" defTabSz="321945" rtl="0" eaLnBrk="1" fontAlgn="auto" latinLnBrk="0" hangingPunct="1">
              <a:lnSpc>
                <a:spcPct val="100000"/>
              </a:lnSpc>
              <a:spcBef>
                <a:spcPts val="700"/>
              </a:spcBef>
              <a:spcAft>
                <a:spcPts val="0"/>
              </a:spcAft>
              <a:buClrTx/>
              <a:buSzTx/>
              <a:buFont typeface="Arial" panose="020B0604020202020204" pitchFamily="34" charset="0"/>
              <a:buNone/>
              <a:tabLst/>
              <a:defRPr sz="4290" spc="-42"/>
            </a:pPr>
            <a:endParaRPr kumimoji="1" lang="ja-JP" altLang="en-US" sz="2600" b="1" i="0" u="none" strike="noStrike" kern="1200" cap="none" spc="-42" normalizeH="0" baseline="0" noProof="0" dirty="0">
              <a:ln>
                <a:noFill/>
              </a:ln>
              <a:solidFill>
                <a:srgbClr val="FF0000"/>
              </a:solidFill>
              <a:effectLst/>
              <a:uLnTx/>
              <a:uFillTx/>
              <a:latin typeface="游ゴシック" panose="020F0502020204030204"/>
              <a:ea typeface="+mn-ea"/>
              <a:cs typeface="+mn-cs"/>
            </a:endParaRPr>
          </a:p>
          <a:p>
            <a:pPr marL="0" marR="0" lvl="0" indent="0" algn="l" defTabSz="321945" rtl="0" eaLnBrk="1" fontAlgn="auto" latinLnBrk="0" hangingPunct="1">
              <a:lnSpc>
                <a:spcPct val="100000"/>
              </a:lnSpc>
              <a:spcBef>
                <a:spcPts val="700"/>
              </a:spcBef>
              <a:spcAft>
                <a:spcPts val="0"/>
              </a:spcAft>
              <a:buClrTx/>
              <a:buSzTx/>
              <a:buFont typeface="Arial" panose="020B0604020202020204" pitchFamily="34" charset="0"/>
              <a:buNone/>
              <a:tabLst/>
              <a:defRPr sz="4914" spc="-49"/>
            </a:pPr>
            <a:r>
              <a:rPr kumimoji="1" lang="ja-JP" altLang="en-US" sz="3000" b="1" i="0" u="sng" strike="noStrike" kern="1200" cap="none" spc="-49" normalizeH="0" baseline="0" noProof="0" dirty="0">
                <a:ln>
                  <a:noFill/>
                </a:ln>
                <a:solidFill>
                  <a:srgbClr val="FF0000"/>
                </a:solidFill>
                <a:effectLst/>
                <a:uLnTx/>
                <a:uFillTx/>
                <a:latin typeface="游ゴシック" panose="020F0502020204030204"/>
                <a:ea typeface="+mn-ea"/>
                <a:cs typeface="+mn-cs"/>
                <a:sym typeface="ヒラギノ角ゴ ProN W6"/>
              </a:rPr>
              <a:t>プロトコル対応事案か判断に迷う場合は、</a:t>
            </a:r>
            <a:endParaRPr kumimoji="1" lang="en-US" altLang="ja-JP" sz="3000" b="1" i="0" u="sng" strike="noStrike" kern="1200" cap="none" spc="-49" normalizeH="0" baseline="0" noProof="0" dirty="0">
              <a:ln>
                <a:noFill/>
              </a:ln>
              <a:solidFill>
                <a:srgbClr val="FF0000"/>
              </a:solidFill>
              <a:effectLst/>
              <a:uLnTx/>
              <a:uFillTx/>
              <a:latin typeface="游ゴシック" panose="020F0502020204030204"/>
              <a:ea typeface="+mn-ea"/>
              <a:cs typeface="+mn-cs"/>
              <a:sym typeface="ヒラギノ角ゴ ProN W6"/>
            </a:endParaRPr>
          </a:p>
          <a:p>
            <a:pPr marL="0" marR="0" lvl="0" indent="0" algn="l" defTabSz="321945" rtl="0" eaLnBrk="1" fontAlgn="auto" latinLnBrk="0" hangingPunct="1">
              <a:lnSpc>
                <a:spcPct val="100000"/>
              </a:lnSpc>
              <a:spcBef>
                <a:spcPts val="700"/>
              </a:spcBef>
              <a:spcAft>
                <a:spcPts val="0"/>
              </a:spcAft>
              <a:buClrTx/>
              <a:buSzTx/>
              <a:buFont typeface="Arial" panose="020B0604020202020204" pitchFamily="34" charset="0"/>
              <a:buNone/>
              <a:tabLst/>
              <a:defRPr sz="4914" spc="-49"/>
            </a:pPr>
            <a:r>
              <a:rPr kumimoji="1" lang="ja-JP" altLang="en-US" sz="3000" b="1" i="0" u="sng" strike="noStrike" kern="1200" cap="none" spc="-49" normalizeH="0" baseline="0" noProof="0" dirty="0">
                <a:ln>
                  <a:noFill/>
                </a:ln>
                <a:solidFill>
                  <a:srgbClr val="FF0000"/>
                </a:solidFill>
                <a:effectLst/>
                <a:uLnTx/>
                <a:uFillTx/>
                <a:latin typeface="游ゴシック" panose="020F0502020204030204"/>
                <a:ea typeface="+mn-ea"/>
                <a:cs typeface="+mn-cs"/>
                <a:sym typeface="ヒラギノ角ゴ ProN W6"/>
              </a:rPr>
              <a:t>従来の電話</a:t>
            </a:r>
            <a:r>
              <a:rPr kumimoji="1" lang="ja-JP" altLang="en-US" sz="3000" b="1" i="0" u="sng" strike="noStrike" kern="1200" cap="none" spc="-49" normalizeH="0" baseline="0" noProof="0" dirty="0">
                <a:ln>
                  <a:noFill/>
                </a:ln>
                <a:solidFill>
                  <a:srgbClr val="FF0000"/>
                </a:solidFill>
                <a:effectLst/>
                <a:uLnTx/>
                <a:uFillTx/>
                <a:latin typeface="游ゴシック" panose="020F0502020204030204"/>
                <a:ea typeface="游ゴシック" panose="020B0400000000000000" pitchFamily="50" charset="-128"/>
                <a:cs typeface="+mn-cs"/>
                <a:sym typeface="ヒラギノ角ゴ ProN W6"/>
              </a:rPr>
              <a:t>等</a:t>
            </a:r>
            <a:r>
              <a:rPr kumimoji="1" lang="ja-JP" altLang="en-US" sz="3000" b="1" i="0" u="sng" strike="noStrike" kern="1200" cap="none" spc="-49" normalizeH="0" baseline="0" noProof="0" dirty="0">
                <a:ln>
                  <a:noFill/>
                </a:ln>
                <a:solidFill>
                  <a:srgbClr val="FF0000"/>
                </a:solidFill>
                <a:effectLst/>
                <a:uLnTx/>
                <a:uFillTx/>
                <a:latin typeface="游ゴシック" panose="020F0502020204030204"/>
                <a:ea typeface="+mn-ea"/>
                <a:cs typeface="+mn-cs"/>
                <a:sym typeface="ヒラギノ角ゴ ProN W6"/>
              </a:rPr>
              <a:t>による疑義照会を</a:t>
            </a:r>
            <a:r>
              <a:rPr lang="ja-JP" altLang="en-US" sz="3000" b="1" u="sng" spc="-49" dirty="0">
                <a:solidFill>
                  <a:srgbClr val="FF0000"/>
                </a:solidFill>
                <a:latin typeface="游ゴシック" panose="020F0502020204030204"/>
                <a:ea typeface="游ゴシック" panose="020B0400000000000000" pitchFamily="50" charset="-128"/>
                <a:sym typeface="ヒラギノ角ゴ ProN W6"/>
              </a:rPr>
              <a:t>！</a:t>
            </a:r>
            <a:endParaRPr kumimoji="1" lang="ja-JP" altLang="en-US" sz="3000" b="1" i="0" u="sng" strike="noStrike" kern="1200" cap="none" spc="-49" normalizeH="0" baseline="0" noProof="0" dirty="0">
              <a:ln>
                <a:noFill/>
              </a:ln>
              <a:solidFill>
                <a:srgbClr val="FF0000"/>
              </a:solidFill>
              <a:effectLst/>
              <a:uLnTx/>
              <a:uFillTx/>
              <a:latin typeface="游ゴシック" panose="020F0502020204030204"/>
              <a:ea typeface="+mn-ea"/>
              <a:cs typeface="+mn-cs"/>
              <a:sym typeface="ヒラギノ角ゴ ProN W6"/>
            </a:endParaRPr>
          </a:p>
          <a:p>
            <a:pPr marL="0" indent="0">
              <a:buNone/>
            </a:pPr>
            <a:endParaRPr lang="en-US" altLang="ja-JP" dirty="0">
              <a:solidFill>
                <a:srgbClr val="FF0000"/>
              </a:solidFill>
            </a:endParaRPr>
          </a:p>
        </p:txBody>
      </p:sp>
    </p:spTree>
    <p:extLst>
      <p:ext uri="{BB962C8B-B14F-4D97-AF65-F5344CB8AC3E}">
        <p14:creationId xmlns:p14="http://schemas.microsoft.com/office/powerpoint/2010/main" val="1140258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9AE3D2-8C64-4A63-99D9-401EEE3CE950}"/>
              </a:ext>
            </a:extLst>
          </p:cNvPr>
          <p:cNvSpPr>
            <a:spLocks noGrp="1"/>
          </p:cNvSpPr>
          <p:nvPr>
            <p:ph type="title"/>
          </p:nvPr>
        </p:nvSpPr>
        <p:spPr>
          <a:xfrm>
            <a:off x="1025769" y="2766218"/>
            <a:ext cx="10515600" cy="1325563"/>
          </a:xfrm>
        </p:spPr>
        <p:txBody>
          <a:bodyPr>
            <a:normAutofit/>
          </a:bodyPr>
          <a:lstStyle/>
          <a:p>
            <a:r>
              <a:rPr lang="ja-JP" altLang="en-US" sz="5400" b="1" dirty="0"/>
              <a:t>プロトコル対象事例</a:t>
            </a:r>
            <a:endParaRPr kumimoji="1" lang="ja-JP" altLang="en-US" sz="5400" b="1" dirty="0"/>
          </a:p>
        </p:txBody>
      </p:sp>
    </p:spTree>
    <p:extLst>
      <p:ext uri="{BB962C8B-B14F-4D97-AF65-F5344CB8AC3E}">
        <p14:creationId xmlns:p14="http://schemas.microsoft.com/office/powerpoint/2010/main" val="3974801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783747-A96A-6E8B-EA61-5CEDBF82B26D}"/>
              </a:ext>
            </a:extLst>
          </p:cNvPr>
          <p:cNvSpPr>
            <a:spLocks noGrp="1"/>
          </p:cNvSpPr>
          <p:nvPr>
            <p:ph type="title"/>
          </p:nvPr>
        </p:nvSpPr>
        <p:spPr/>
        <p:txBody>
          <a:bodyPr/>
          <a:lstStyle/>
          <a:p>
            <a:r>
              <a:rPr kumimoji="1" lang="en-US" altLang="ja-JP" dirty="0"/>
              <a:t>1</a:t>
            </a:r>
            <a:r>
              <a:rPr kumimoji="1" lang="ja-JP" altLang="en-US" dirty="0"/>
              <a:t>）内用薬同一成分の剤形変更</a:t>
            </a:r>
          </a:p>
        </p:txBody>
      </p:sp>
      <p:sp>
        <p:nvSpPr>
          <p:cNvPr id="3" name="コンテンツ プレースホルダー 2">
            <a:extLst>
              <a:ext uri="{FF2B5EF4-FFF2-40B4-BE49-F238E27FC236}">
                <a16:creationId xmlns:a16="http://schemas.microsoft.com/office/drawing/2014/main" id="{FBCEE351-2963-2E03-101C-BAE5434CA7A4}"/>
              </a:ext>
            </a:extLst>
          </p:cNvPr>
          <p:cNvSpPr>
            <a:spLocks noGrp="1"/>
          </p:cNvSpPr>
          <p:nvPr>
            <p:ph idx="1"/>
          </p:nvPr>
        </p:nvSpPr>
        <p:spPr>
          <a:xfrm>
            <a:off x="331177" y="1488830"/>
            <a:ext cx="11529646" cy="5369169"/>
          </a:xfrm>
        </p:spPr>
        <p:txBody>
          <a:bodyPr>
            <a:normAutofit fontScale="85000" lnSpcReduction="20000"/>
          </a:bodyPr>
          <a:lstStyle/>
          <a:p>
            <a:pPr marL="0" indent="0">
              <a:buNone/>
            </a:pPr>
            <a:r>
              <a:rPr kumimoji="1" lang="ja-JP" altLang="en-US" dirty="0">
                <a:solidFill>
                  <a:srgbClr val="FF0000"/>
                </a:solidFill>
              </a:rPr>
              <a:t>　</a:t>
            </a:r>
            <a:r>
              <a:rPr kumimoji="1" lang="ja-JP" altLang="en-US" dirty="0">
                <a:solidFill>
                  <a:schemeClr val="accent6"/>
                </a:solidFill>
              </a:rPr>
              <a:t>後発品</a:t>
            </a:r>
            <a:r>
              <a:rPr lang="ja-JP" altLang="en-US" dirty="0"/>
              <a:t>→</a:t>
            </a:r>
            <a:r>
              <a:rPr kumimoji="1" lang="ja-JP" altLang="en-US" dirty="0">
                <a:solidFill>
                  <a:srgbClr val="FF0000"/>
                </a:solidFill>
              </a:rPr>
              <a:t>先発品</a:t>
            </a:r>
            <a:r>
              <a:rPr kumimoji="1" lang="ja-JP" altLang="en-US" dirty="0"/>
              <a:t>、</a:t>
            </a:r>
            <a:r>
              <a:rPr kumimoji="1" lang="ja-JP" altLang="en-US" dirty="0">
                <a:solidFill>
                  <a:srgbClr val="FF0000"/>
                </a:solidFill>
              </a:rPr>
              <a:t>先発品</a:t>
            </a:r>
            <a:r>
              <a:rPr kumimoji="1" lang="ja-JP" altLang="en-US" dirty="0"/>
              <a:t>⇔</a:t>
            </a:r>
            <a:r>
              <a:rPr kumimoji="1" lang="ja-JP" altLang="en-US" dirty="0">
                <a:solidFill>
                  <a:srgbClr val="FF0000"/>
                </a:solidFill>
              </a:rPr>
              <a:t>先発品</a:t>
            </a:r>
            <a:r>
              <a:rPr kumimoji="1" lang="ja-JP" altLang="en-US" dirty="0"/>
              <a:t>も可、一般名処方も含む</a:t>
            </a:r>
            <a:endParaRPr lang="en-US" altLang="ja-JP" dirty="0"/>
          </a:p>
          <a:p>
            <a:pPr marL="0" indent="0">
              <a:buNone/>
            </a:pPr>
            <a:endParaRPr lang="en-US" altLang="ja-JP" dirty="0"/>
          </a:p>
          <a:p>
            <a:pPr marL="0" indent="0">
              <a:buNone/>
            </a:pPr>
            <a:r>
              <a:rPr kumimoji="1" lang="ja-JP" altLang="en-US" dirty="0"/>
              <a:t>①</a:t>
            </a:r>
            <a:r>
              <a:rPr kumimoji="1" lang="ja-JP" altLang="en-US" b="1" u="sng" dirty="0"/>
              <a:t>錠剤（</a:t>
            </a:r>
            <a:r>
              <a:rPr lang="ja-JP" altLang="en-US" b="1" u="sng" dirty="0"/>
              <a:t>普通錠、</a:t>
            </a:r>
            <a:r>
              <a:rPr lang="en-US" altLang="ja-JP" b="1" u="sng" dirty="0"/>
              <a:t>OD</a:t>
            </a:r>
            <a:r>
              <a:rPr lang="ja-JP" altLang="en-US" b="1" u="sng" dirty="0"/>
              <a:t>錠）、カプセル剤での剤形変更</a:t>
            </a:r>
            <a:endParaRPr lang="en-US" altLang="ja-JP" b="1" u="sng" dirty="0"/>
          </a:p>
          <a:p>
            <a:pPr marL="0" indent="0">
              <a:buNone/>
            </a:pPr>
            <a:r>
              <a:rPr lang="ja-JP" altLang="en-US" dirty="0"/>
              <a:t>　・</a:t>
            </a:r>
            <a:r>
              <a:rPr lang="ja-JP" altLang="en-US" dirty="0">
                <a:solidFill>
                  <a:schemeClr val="accent6"/>
                </a:solidFill>
              </a:rPr>
              <a:t>（</a:t>
            </a:r>
            <a:r>
              <a:rPr kumimoji="1" lang="ja-JP" altLang="en-US" dirty="0">
                <a:solidFill>
                  <a:schemeClr val="accent6"/>
                </a:solidFill>
              </a:rPr>
              <a:t>後発品）</a:t>
            </a:r>
            <a:r>
              <a:rPr lang="ja-JP" altLang="en-US" dirty="0"/>
              <a:t>ファモチジン錠</a:t>
            </a:r>
            <a:r>
              <a:rPr lang="en-US" altLang="ja-JP" dirty="0"/>
              <a:t>10</a:t>
            </a:r>
            <a:r>
              <a:rPr lang="ja-JP" altLang="en-US" dirty="0"/>
              <a:t>㎎⇔</a:t>
            </a:r>
            <a:r>
              <a:rPr lang="ja-JP" altLang="en-US" dirty="0">
                <a:solidFill>
                  <a:srgbClr val="FF0000"/>
                </a:solidFill>
              </a:rPr>
              <a:t>（</a:t>
            </a:r>
            <a:r>
              <a:rPr kumimoji="1" lang="ja-JP" altLang="en-US" dirty="0">
                <a:solidFill>
                  <a:srgbClr val="FF0000"/>
                </a:solidFill>
              </a:rPr>
              <a:t>先発品）</a:t>
            </a:r>
            <a:r>
              <a:rPr kumimoji="1" lang="ja-JP" altLang="en-US" dirty="0"/>
              <a:t>ガスター</a:t>
            </a:r>
            <a:r>
              <a:rPr lang="en-US" altLang="ja-JP" dirty="0"/>
              <a:t>D</a:t>
            </a:r>
            <a:r>
              <a:rPr lang="ja-JP" altLang="en-US" dirty="0"/>
              <a:t>錠</a:t>
            </a:r>
            <a:r>
              <a:rPr lang="en-US" altLang="ja-JP" dirty="0"/>
              <a:t>10</a:t>
            </a:r>
            <a:r>
              <a:rPr lang="ja-JP" altLang="en-US" dirty="0"/>
              <a:t>㎎</a:t>
            </a:r>
            <a:endParaRPr lang="en-US" altLang="ja-JP" dirty="0"/>
          </a:p>
          <a:p>
            <a:pPr marL="0" indent="0">
              <a:buNone/>
            </a:pPr>
            <a:endParaRPr lang="en-US" altLang="ja-JP" dirty="0"/>
          </a:p>
          <a:p>
            <a:pPr marL="0" indent="0">
              <a:buNone/>
            </a:pPr>
            <a:r>
              <a:rPr lang="ja-JP" altLang="en-US" dirty="0"/>
              <a:t>　・</a:t>
            </a:r>
            <a:r>
              <a:rPr lang="ja-JP" altLang="en-US" dirty="0">
                <a:solidFill>
                  <a:schemeClr val="accent1"/>
                </a:solidFill>
              </a:rPr>
              <a:t>（般）</a:t>
            </a:r>
            <a:r>
              <a:rPr lang="ja-JP" altLang="en-US" dirty="0"/>
              <a:t>ロスバスタチンカルシウム口腔内崩壊錠</a:t>
            </a:r>
            <a:endParaRPr lang="en-US" altLang="ja-JP" dirty="0"/>
          </a:p>
          <a:p>
            <a:pPr marL="0" indent="0">
              <a:buNone/>
            </a:pPr>
            <a:r>
              <a:rPr lang="ja-JP" altLang="en-US" dirty="0"/>
              <a:t>　　　→</a:t>
            </a:r>
            <a:r>
              <a:rPr lang="en-US" altLang="ja-JP" dirty="0">
                <a:solidFill>
                  <a:srgbClr val="FF0000"/>
                </a:solidFill>
              </a:rPr>
              <a:t>(</a:t>
            </a:r>
            <a:r>
              <a:rPr lang="ja-JP" altLang="en-US" dirty="0">
                <a:solidFill>
                  <a:srgbClr val="FF0000"/>
                </a:solidFill>
              </a:rPr>
              <a:t>先発</a:t>
            </a:r>
            <a:r>
              <a:rPr lang="en-US" altLang="ja-JP" dirty="0">
                <a:solidFill>
                  <a:srgbClr val="FF0000"/>
                </a:solidFill>
              </a:rPr>
              <a:t>)</a:t>
            </a:r>
            <a:r>
              <a:rPr lang="ja-JP" altLang="en-US" dirty="0"/>
              <a:t>クレストール錠、</a:t>
            </a:r>
            <a:r>
              <a:rPr lang="ja-JP" altLang="en-US" dirty="0">
                <a:solidFill>
                  <a:schemeClr val="accent6"/>
                </a:solidFill>
              </a:rPr>
              <a:t>（後発</a:t>
            </a:r>
            <a:r>
              <a:rPr lang="en-US" altLang="ja-JP" dirty="0">
                <a:solidFill>
                  <a:schemeClr val="accent6"/>
                </a:solidFill>
              </a:rPr>
              <a:t>)</a:t>
            </a:r>
            <a:r>
              <a:rPr lang="ja-JP" altLang="en-US" dirty="0"/>
              <a:t>ロスバスタチン錠</a:t>
            </a:r>
          </a:p>
          <a:p>
            <a:pPr marL="0" indent="0">
              <a:buNone/>
            </a:pPr>
            <a:endParaRPr lang="en-US" altLang="ja-JP" dirty="0"/>
          </a:p>
          <a:p>
            <a:pPr marL="0" indent="0">
              <a:buNone/>
            </a:pPr>
            <a:r>
              <a:rPr kumimoji="1" lang="ja-JP" altLang="en-US" dirty="0"/>
              <a:t>②</a:t>
            </a:r>
            <a:r>
              <a:rPr kumimoji="1" lang="ja-JP" altLang="en-US" b="1" u="sng" dirty="0"/>
              <a:t>散剤、顆粒剤、細粒剤、末剤、</a:t>
            </a:r>
            <a:r>
              <a:rPr kumimoji="1" lang="en-US" altLang="ja-JP" b="1" u="sng" dirty="0"/>
              <a:t>DS</a:t>
            </a:r>
            <a:r>
              <a:rPr lang="ja-JP" altLang="en-US" b="1" u="sng" dirty="0"/>
              <a:t>剤（固形済調剤の場合）での剤形変更</a:t>
            </a:r>
            <a:endParaRPr lang="en-US" altLang="ja-JP" b="1" u="sng" dirty="0"/>
          </a:p>
          <a:p>
            <a:pPr marL="0" indent="0">
              <a:buNone/>
            </a:pPr>
            <a:r>
              <a:rPr kumimoji="1" lang="ja-JP" altLang="en-US" dirty="0"/>
              <a:t>　・ミヤ</a:t>
            </a:r>
            <a:r>
              <a:rPr kumimoji="1" lang="en-US" altLang="ja-JP" dirty="0"/>
              <a:t>BM</a:t>
            </a:r>
            <a:r>
              <a:rPr kumimoji="1" lang="ja-JP" altLang="en-US" dirty="0"/>
              <a:t>細粒⇔ミヤ</a:t>
            </a:r>
            <a:r>
              <a:rPr kumimoji="1" lang="en-US" altLang="ja-JP" dirty="0"/>
              <a:t>BM</a:t>
            </a:r>
            <a:r>
              <a:rPr kumimoji="1" lang="ja-JP" altLang="en-US" dirty="0"/>
              <a:t>錠</a:t>
            </a:r>
            <a:endParaRPr kumimoji="1" lang="en-US" altLang="ja-JP" dirty="0"/>
          </a:p>
          <a:p>
            <a:pPr marL="0" indent="0">
              <a:buNone/>
            </a:pPr>
            <a:r>
              <a:rPr lang="ja-JP" altLang="en-US" dirty="0"/>
              <a:t>　・</a:t>
            </a:r>
            <a:r>
              <a:rPr kumimoji="1" lang="en-US" altLang="ja-JP" sz="28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 (</a:t>
            </a:r>
            <a:r>
              <a:rPr kumimoji="1" lang="ja-JP" altLang="en-US" sz="28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先発</a:t>
            </a:r>
            <a:r>
              <a:rPr kumimoji="1" lang="en-US" altLang="ja-JP" sz="28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 </a:t>
            </a:r>
            <a:r>
              <a:rPr lang="ja-JP" altLang="en-US" dirty="0"/>
              <a:t>ムコダイン錠</a:t>
            </a:r>
            <a:r>
              <a:rPr lang="en-US" altLang="ja-JP" dirty="0"/>
              <a:t>500</a:t>
            </a:r>
            <a:r>
              <a:rPr lang="ja-JP" altLang="en-US" dirty="0"/>
              <a:t>㎎ （粉砕） ⇔ </a:t>
            </a:r>
            <a:r>
              <a:rPr kumimoji="1" lang="en-US" altLang="ja-JP" sz="28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a:t>
            </a:r>
            <a:r>
              <a:rPr kumimoji="1" lang="ja-JP" altLang="en-US" sz="28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先発</a:t>
            </a:r>
            <a:r>
              <a:rPr kumimoji="1" lang="en-US" altLang="ja-JP" sz="28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a:t>
            </a:r>
            <a:r>
              <a:rPr lang="ja-JP" altLang="en-US" dirty="0"/>
              <a:t>ムコダイン</a:t>
            </a:r>
            <a:r>
              <a:rPr lang="en-US" altLang="ja-JP" dirty="0"/>
              <a:t>DS50</a:t>
            </a:r>
            <a:r>
              <a:rPr lang="ja-JP" altLang="en-US" dirty="0"/>
              <a:t>％　</a:t>
            </a:r>
            <a:r>
              <a:rPr lang="en-US" altLang="ja-JP" dirty="0"/>
              <a:t>1</a:t>
            </a:r>
            <a:r>
              <a:rPr lang="ja-JP" altLang="en-US" dirty="0"/>
              <a:t>ｇ</a:t>
            </a:r>
            <a:endParaRPr lang="en-US" altLang="ja-JP" dirty="0"/>
          </a:p>
          <a:p>
            <a:pPr marL="0" indent="0">
              <a:buNone/>
            </a:pPr>
            <a:endParaRPr lang="en-US" altLang="ja-JP" dirty="0"/>
          </a:p>
          <a:p>
            <a:pPr marL="0" indent="0">
              <a:buNone/>
            </a:pPr>
            <a:r>
              <a:rPr lang="en-US" altLang="ja-JP" dirty="0"/>
              <a:t>※</a:t>
            </a:r>
            <a:r>
              <a:rPr lang="ja-JP" altLang="en-US" b="1" dirty="0">
                <a:solidFill>
                  <a:srgbClr val="FF0000"/>
                </a:solidFill>
              </a:rPr>
              <a:t>外用薬</a:t>
            </a:r>
            <a:r>
              <a:rPr lang="ja-JP" altLang="en-US" b="1" dirty="0"/>
              <a:t>は</a:t>
            </a:r>
            <a:r>
              <a:rPr lang="ja-JP" altLang="en-US" b="1" dirty="0">
                <a:solidFill>
                  <a:srgbClr val="FF0000"/>
                </a:solidFill>
              </a:rPr>
              <a:t>不可</a:t>
            </a:r>
            <a:endParaRPr lang="en-US" altLang="ja-JP" b="1" dirty="0">
              <a:solidFill>
                <a:srgbClr val="FF0000"/>
              </a:solidFill>
            </a:endParaRPr>
          </a:p>
          <a:p>
            <a:pPr marL="0" indent="0">
              <a:buNone/>
            </a:pPr>
            <a:r>
              <a:rPr lang="en-US" altLang="ja-JP" dirty="0"/>
              <a:t>※</a:t>
            </a:r>
            <a:r>
              <a:rPr lang="ja-JP" altLang="en-US" b="1" dirty="0">
                <a:solidFill>
                  <a:srgbClr val="FF0000"/>
                </a:solidFill>
              </a:rPr>
              <a:t>用法および</a:t>
            </a:r>
            <a:r>
              <a:rPr lang="en-US" altLang="ja-JP" b="1" dirty="0">
                <a:solidFill>
                  <a:srgbClr val="FF0000"/>
                </a:solidFill>
              </a:rPr>
              <a:t>1</a:t>
            </a:r>
            <a:r>
              <a:rPr lang="ja-JP" altLang="en-US" b="1" dirty="0">
                <a:solidFill>
                  <a:srgbClr val="FF0000"/>
                </a:solidFill>
              </a:rPr>
              <a:t>回の成分量が変わらない場合のみ変更可</a:t>
            </a:r>
            <a:endParaRPr lang="en-US" altLang="ja-JP" b="1" dirty="0"/>
          </a:p>
        </p:txBody>
      </p:sp>
      <p:sp>
        <p:nvSpPr>
          <p:cNvPr id="4" name="吹き出し: 角を丸めた四角形 3">
            <a:extLst>
              <a:ext uri="{FF2B5EF4-FFF2-40B4-BE49-F238E27FC236}">
                <a16:creationId xmlns:a16="http://schemas.microsoft.com/office/drawing/2014/main" id="{B1F64893-8A66-BCEE-6082-B5CCEED65783}"/>
              </a:ext>
            </a:extLst>
          </p:cNvPr>
          <p:cNvSpPr/>
          <p:nvPr/>
        </p:nvSpPr>
        <p:spPr>
          <a:xfrm>
            <a:off x="9453372" y="1115346"/>
            <a:ext cx="2243328" cy="1150684"/>
          </a:xfrm>
          <a:prstGeom prst="wedgeRoundRectCallout">
            <a:avLst>
              <a:gd name="adj1" fmla="val -83560"/>
              <a:gd name="adj2" fmla="val -48699"/>
              <a:gd name="adj3" fmla="val 16667"/>
            </a:avLst>
          </a:prstGeom>
          <a:solidFill>
            <a:schemeClr val="bg1"/>
          </a:solid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tLang="ja-JP" sz="1800" dirty="0">
              <a:solidFill>
                <a:srgbClr val="FF0000"/>
              </a:solidFill>
            </a:endParaRPr>
          </a:p>
          <a:p>
            <a:pPr algn="ctr"/>
            <a:r>
              <a:rPr lang="ja-JP" altLang="en-US" sz="1800" b="1" dirty="0">
                <a:solidFill>
                  <a:srgbClr val="FF0000"/>
                </a:solidFill>
              </a:rPr>
              <a:t>薬価が上がる</a:t>
            </a:r>
            <a:endParaRPr lang="en-US" altLang="ja-JP" sz="1800" b="1" dirty="0">
              <a:solidFill>
                <a:srgbClr val="FF0000"/>
              </a:solidFill>
            </a:endParaRPr>
          </a:p>
          <a:p>
            <a:pPr algn="ctr"/>
            <a:r>
              <a:rPr lang="ja-JP" altLang="en-US" sz="1800" b="1" dirty="0">
                <a:solidFill>
                  <a:srgbClr val="FF0000"/>
                </a:solidFill>
              </a:rPr>
              <a:t>場合も可</a:t>
            </a:r>
            <a:r>
              <a:rPr lang="ja-JP" altLang="en-US" sz="1800" b="1" dirty="0"/>
              <a:t>〇</a:t>
            </a:r>
            <a:endParaRPr lang="en-US" altLang="ja-JP" sz="1800" b="1" dirty="0"/>
          </a:p>
          <a:p>
            <a:pPr algn="ctr"/>
            <a:endParaRPr kumimoji="1" lang="ja-JP" altLang="en-US" dirty="0"/>
          </a:p>
        </p:txBody>
      </p:sp>
    </p:spTree>
    <p:extLst>
      <p:ext uri="{BB962C8B-B14F-4D97-AF65-F5344CB8AC3E}">
        <p14:creationId xmlns:p14="http://schemas.microsoft.com/office/powerpoint/2010/main" val="399810146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616</TotalTime>
  <Words>1876</Words>
  <Application>Microsoft Office PowerPoint</Application>
  <PresentationFormat>ワイド画面</PresentationFormat>
  <Paragraphs>221</Paragraphs>
  <Slides>22</Slides>
  <Notes>21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22</vt:i4>
      </vt:variant>
    </vt:vector>
  </HeadingPairs>
  <TitlesOfParts>
    <vt:vector size="27" baseType="lpstr">
      <vt:lpstr>ヒラギノ角ゴ ProN W3</vt:lpstr>
      <vt:lpstr>游ゴシック</vt:lpstr>
      <vt:lpstr>游ゴシック Light</vt:lpstr>
      <vt:lpstr>Arial</vt:lpstr>
      <vt:lpstr>Office テーマ</vt:lpstr>
      <vt:lpstr>「院外処方箋における疑義照会簡素化プロトコル」の運用について</vt:lpstr>
      <vt:lpstr>目的</vt:lpstr>
      <vt:lpstr>処方変更・調剤後の連絡</vt:lpstr>
      <vt:lpstr>PowerPoint プレゼンテーション</vt:lpstr>
      <vt:lpstr>PowerPoint プレゼンテーション</vt:lpstr>
      <vt:lpstr>PowerPoint プレゼンテーション</vt:lpstr>
      <vt:lpstr>処方変更に関わる原則</vt:lpstr>
      <vt:lpstr>プロトコル対象事例</vt:lpstr>
      <vt:lpstr>1）内用薬同一成分の剤形変更</vt:lpstr>
      <vt:lpstr>2）同一成分の銘柄変更</vt:lpstr>
      <vt:lpstr>3）内用薬の規格変更</vt:lpstr>
      <vt:lpstr>※ワルファリンカリウム、エドキサバン（リクシアナ）の変更はプロトコル不可（規格変更による調剤ミスが起こった場合、リスクが高いため） </vt:lpstr>
      <vt:lpstr>4）一包化、粉砕</vt:lpstr>
      <vt:lpstr>5）残薬調整（短縮）を行う場合の日数に関する確認</vt:lpstr>
      <vt:lpstr>6）ビスホスホネート製剤の処方日数の適正化</vt:lpstr>
      <vt:lpstr>7）その他</vt:lpstr>
      <vt:lpstr>プロトコル対象外事例 通常の電話等による疑義照会が必要 </vt:lpstr>
      <vt:lpstr>PowerPoint プレゼンテーション</vt:lpstr>
      <vt:lpstr>疑義照会簡素化プロトコル Q＆A</vt:lpstr>
      <vt:lpstr>PowerPoint プレゼンテーション</vt:lpstr>
      <vt:lpstr>PowerPoint プレゼンテーション</vt:lpstr>
      <vt:lpstr>プロトコルが長く継続できるよう、丁寧な対応が必要です。 トラブルなく実施していただくようお願い致します。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「院外処方箋における疑義照会簡素化プロトコル」 の運用について</dc:title>
  <dc:creator>Yakkyoku-pc</dc:creator>
  <cp:lastModifiedBy>悠樹 相場</cp:lastModifiedBy>
  <cp:revision>57</cp:revision>
  <cp:lastPrinted>2024-05-20T06:48:49Z</cp:lastPrinted>
  <dcterms:created xsi:type="dcterms:W3CDTF">2024-04-07T03:42:25Z</dcterms:created>
  <dcterms:modified xsi:type="dcterms:W3CDTF">2024-05-22T00:48:05Z</dcterms:modified>
</cp:coreProperties>
</file>